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</p:sldMasterIdLst>
  <p:sldIdLst>
    <p:sldId id="257" r:id="rId5"/>
    <p:sldId id="258" r:id="rId6"/>
    <p:sldId id="260" r:id="rId7"/>
    <p:sldId id="261" r:id="rId8"/>
    <p:sldId id="262" r:id="rId9"/>
    <p:sldId id="264" r:id="rId10"/>
    <p:sldId id="263" r:id="rId11"/>
    <p:sldId id="266" r:id="rId12"/>
    <p:sldId id="265" r:id="rId13"/>
    <p:sldId id="267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D820DF7-8929-40BF-9E39-280FC3D5226C}" v="12" dt="2020-05-18T10:35:36.098"/>
  </p1510:revLst>
</p1510:revInfo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26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90" y="3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ve Canham" userId="ea4deb6c-c6b0-42bb-bd2a-c68cd86b3100" providerId="ADAL" clId="{2D820DF7-8929-40BF-9E39-280FC3D5226C}"/>
    <pc:docChg chg="undo custSel modSld sldOrd">
      <pc:chgData name="Steve Canham" userId="ea4deb6c-c6b0-42bb-bd2a-c68cd86b3100" providerId="ADAL" clId="{2D820DF7-8929-40BF-9E39-280FC3D5226C}" dt="2020-05-18T10:36:51.832" v="665" actId="1076"/>
      <pc:docMkLst>
        <pc:docMk/>
      </pc:docMkLst>
      <pc:sldChg chg="modSp mod">
        <pc:chgData name="Steve Canham" userId="ea4deb6c-c6b0-42bb-bd2a-c68cd86b3100" providerId="ADAL" clId="{2D820DF7-8929-40BF-9E39-280FC3D5226C}" dt="2020-05-18T10:24:21.365" v="29" actId="1076"/>
        <pc:sldMkLst>
          <pc:docMk/>
          <pc:sldMk cId="1178327759" sldId="264"/>
        </pc:sldMkLst>
        <pc:graphicFrameChg chg="mod modGraphic">
          <ac:chgData name="Steve Canham" userId="ea4deb6c-c6b0-42bb-bd2a-c68cd86b3100" providerId="ADAL" clId="{2D820DF7-8929-40BF-9E39-280FC3D5226C}" dt="2020-05-18T10:24:21.365" v="29" actId="1076"/>
          <ac:graphicFrameMkLst>
            <pc:docMk/>
            <pc:sldMk cId="1178327759" sldId="264"/>
            <ac:graphicFrameMk id="12" creationId="{87E4BAA6-9F44-45A2-BC43-65AC7828B3C8}"/>
          </ac:graphicFrameMkLst>
        </pc:graphicFrameChg>
      </pc:sldChg>
      <pc:sldChg chg="addSp modSp mod">
        <pc:chgData name="Steve Canham" userId="ea4deb6c-c6b0-42bb-bd2a-c68cd86b3100" providerId="ADAL" clId="{2D820DF7-8929-40BF-9E39-280FC3D5226C}" dt="2020-05-18T10:36:51.832" v="665" actId="1076"/>
        <pc:sldMkLst>
          <pc:docMk/>
          <pc:sldMk cId="490895349" sldId="265"/>
        </pc:sldMkLst>
        <pc:spChg chg="mod">
          <ac:chgData name="Steve Canham" userId="ea4deb6c-c6b0-42bb-bd2a-c68cd86b3100" providerId="ADAL" clId="{2D820DF7-8929-40BF-9E39-280FC3D5226C}" dt="2020-05-18T10:36:36.780" v="663" actId="1035"/>
          <ac:spMkLst>
            <pc:docMk/>
            <pc:sldMk cId="490895349" sldId="265"/>
            <ac:spMk id="7" creationId="{A9D613A2-B381-4344-8162-7B4FE9D8552C}"/>
          </ac:spMkLst>
        </pc:spChg>
        <pc:spChg chg="mod">
          <ac:chgData name="Steve Canham" userId="ea4deb6c-c6b0-42bb-bd2a-c68cd86b3100" providerId="ADAL" clId="{2D820DF7-8929-40BF-9E39-280FC3D5226C}" dt="2020-05-18T10:35:46.651" v="640" actId="1076"/>
          <ac:spMkLst>
            <pc:docMk/>
            <pc:sldMk cId="490895349" sldId="265"/>
            <ac:spMk id="11" creationId="{76383246-2DF1-4097-A4E5-9A24F0639807}"/>
          </ac:spMkLst>
        </pc:spChg>
        <pc:picChg chg="add mod">
          <ac:chgData name="Steve Canham" userId="ea4deb6c-c6b0-42bb-bd2a-c68cd86b3100" providerId="ADAL" clId="{2D820DF7-8929-40BF-9E39-280FC3D5226C}" dt="2020-05-18T10:36:51.832" v="665" actId="1076"/>
          <ac:picMkLst>
            <pc:docMk/>
            <pc:sldMk cId="490895349" sldId="265"/>
            <ac:picMk id="12" creationId="{7BCD77D5-F681-433B-852E-6C5046D6F0FF}"/>
          </ac:picMkLst>
        </pc:picChg>
      </pc:sldChg>
      <pc:sldChg chg="addSp modSp mod ord">
        <pc:chgData name="Steve Canham" userId="ea4deb6c-c6b0-42bb-bd2a-c68cd86b3100" providerId="ADAL" clId="{2D820DF7-8929-40BF-9E39-280FC3D5226C}" dt="2020-05-18T10:36:49.106" v="664" actId="1076"/>
        <pc:sldMkLst>
          <pc:docMk/>
          <pc:sldMk cId="3668667949" sldId="266"/>
        </pc:sldMkLst>
        <pc:spChg chg="mod">
          <ac:chgData name="Steve Canham" userId="ea4deb6c-c6b0-42bb-bd2a-c68cd86b3100" providerId="ADAL" clId="{2D820DF7-8929-40BF-9E39-280FC3D5226C}" dt="2020-05-18T10:31:26.243" v="387" actId="20577"/>
          <ac:spMkLst>
            <pc:docMk/>
            <pc:sldMk cId="3668667949" sldId="266"/>
            <ac:spMk id="7" creationId="{A9D613A2-B381-4344-8162-7B4FE9D8552C}"/>
          </ac:spMkLst>
        </pc:spChg>
        <pc:picChg chg="add mod">
          <ac:chgData name="Steve Canham" userId="ea4deb6c-c6b0-42bb-bd2a-c68cd86b3100" providerId="ADAL" clId="{2D820DF7-8929-40BF-9E39-280FC3D5226C}" dt="2020-05-18T10:36:49.106" v="664" actId="1076"/>
          <ac:picMkLst>
            <pc:docMk/>
            <pc:sldMk cId="3668667949" sldId="266"/>
            <ac:picMk id="12" creationId="{0E05B877-100A-4251-AF4C-041FE09815BF}"/>
          </ac:picMkLst>
        </pc:picChg>
      </pc:sldChg>
      <pc:sldChg chg="modSp mod">
        <pc:chgData name="Steve Canham" userId="ea4deb6c-c6b0-42bb-bd2a-c68cd86b3100" providerId="ADAL" clId="{2D820DF7-8929-40BF-9E39-280FC3D5226C}" dt="2020-05-18T10:26:02.535" v="154" actId="6549"/>
        <pc:sldMkLst>
          <pc:docMk/>
          <pc:sldMk cId="3680293539" sldId="267"/>
        </pc:sldMkLst>
        <pc:spChg chg="mod">
          <ac:chgData name="Steve Canham" userId="ea4deb6c-c6b0-42bb-bd2a-c68cd86b3100" providerId="ADAL" clId="{2D820DF7-8929-40BF-9E39-280FC3D5226C}" dt="2020-05-18T10:26:02.535" v="154" actId="6549"/>
          <ac:spMkLst>
            <pc:docMk/>
            <pc:sldMk cId="3680293539" sldId="267"/>
            <ac:spMk id="7" creationId="{A9D613A2-B381-4344-8162-7B4FE9D8552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A7AC-147B-4682-971A-07E5F6314324}" type="datetimeFigureOut">
              <a:rPr lang="en-GB" smtClean="0"/>
              <a:t>18/05/2020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1B5D1-DF83-4765-BF65-26D5B99D78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15747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A7AC-147B-4682-971A-07E5F6314324}" type="datetimeFigureOut">
              <a:rPr lang="en-GB" smtClean="0"/>
              <a:t>18/05/2020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1B5D1-DF83-4765-BF65-26D5B99D78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80479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A7AC-147B-4682-971A-07E5F6314324}" type="datetimeFigureOut">
              <a:rPr lang="en-GB" smtClean="0"/>
              <a:t>18/05/2020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1B5D1-DF83-4765-BF65-26D5B99D78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14748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395357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885543" y="204524"/>
            <a:ext cx="2974702" cy="382153"/>
          </a:xfrm>
        </p:spPr>
        <p:txBody>
          <a:bodyPr anchor="b">
            <a:normAutofit/>
          </a:bodyPr>
          <a:lstStyle>
            <a:lvl1pPr algn="r">
              <a:lnSpc>
                <a:spcPct val="85000"/>
              </a:lnSpc>
              <a:defRPr sz="1400" b="1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</a:lstStyle>
          <a:p>
            <a:r>
              <a:rPr lang="en-US" dirty="0"/>
              <a:t>ECRIN Update and Standard Review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dirty="0"/>
              <a:t>24/10/2018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UK IS Operational Group Meeting, Sheffield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E35A2-52F8-4A75-988F-767607541AE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7744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A7AC-147B-4682-971A-07E5F6314324}" type="datetimeFigureOut">
              <a:rPr lang="en-GB" smtClean="0"/>
              <a:t>18/05/2020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1B5D1-DF83-4765-BF65-26D5B99D78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99893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A7AC-147B-4682-971A-07E5F6314324}" type="datetimeFigureOut">
              <a:rPr lang="en-GB" smtClean="0"/>
              <a:t>18/05/2020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1B5D1-DF83-4765-BF65-26D5B99D78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09931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A7AC-147B-4682-971A-07E5F6314324}" type="datetimeFigureOut">
              <a:rPr lang="en-GB" smtClean="0"/>
              <a:t>18/05/2020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1B5D1-DF83-4765-BF65-26D5B99D78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929983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A7AC-147B-4682-971A-07E5F6314324}" type="datetimeFigureOut">
              <a:rPr lang="en-GB" smtClean="0"/>
              <a:t>18/05/2020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1B5D1-DF83-4765-BF65-26D5B99D78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77926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A7AC-147B-4682-971A-07E5F6314324}" type="datetimeFigureOut">
              <a:rPr lang="en-GB" smtClean="0"/>
              <a:t>18/05/2020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1B5D1-DF83-4765-BF65-26D5B99D78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4164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A7AC-147B-4682-971A-07E5F6314324}" type="datetimeFigureOut">
              <a:rPr lang="en-GB" smtClean="0"/>
              <a:t>18/05/2020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1B5D1-DF83-4765-BF65-26D5B99D78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83343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A7AC-147B-4682-971A-07E5F6314324}" type="datetimeFigureOut">
              <a:rPr lang="en-GB" smtClean="0"/>
              <a:t>18/05/2020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1B5D1-DF83-4765-BF65-26D5B99D78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9735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A7AC-147B-4682-971A-07E5F6314324}" type="datetimeFigureOut">
              <a:rPr lang="en-GB" smtClean="0"/>
              <a:t>18/05/2020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1B5D1-DF83-4765-BF65-26D5B99D78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03863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76A7AC-147B-4682-971A-07E5F6314324}" type="datetimeFigureOut">
              <a:rPr lang="en-GB" smtClean="0"/>
              <a:t>18/05/2020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1B5D1-DF83-4765-BF65-26D5B99D78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1617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mailto:steve.canham@ecrin.org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C78551CE-8FF1-47E5-906E-18156DCF66E3}"/>
              </a:ext>
            </a:extLst>
          </p:cNvPr>
          <p:cNvSpPr txBox="1"/>
          <p:nvPr/>
        </p:nvSpPr>
        <p:spPr>
          <a:xfrm>
            <a:off x="3306470" y="6525158"/>
            <a:ext cx="27322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Network Committee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5AAB7A5-D992-4D58-AF13-EFB2480B5B67}"/>
              </a:ext>
            </a:extLst>
          </p:cNvPr>
          <p:cNvSpPr txBox="1"/>
          <p:nvPr/>
        </p:nvSpPr>
        <p:spPr>
          <a:xfrm>
            <a:off x="248717" y="6523321"/>
            <a:ext cx="21878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18/05/2020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792143-67E2-480B-80FA-099841CB8090}"/>
              </a:ext>
            </a:extLst>
          </p:cNvPr>
          <p:cNvSpPr txBox="1"/>
          <p:nvPr/>
        </p:nvSpPr>
        <p:spPr>
          <a:xfrm>
            <a:off x="8405165" y="6517841"/>
            <a:ext cx="4901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200">
                <a:solidFill>
                  <a:schemeClr val="bg1"/>
                </a:solidFill>
              </a:defRPr>
            </a:lvl1pPr>
          </a:lstStyle>
          <a:p>
            <a:pPr algn="r"/>
            <a:fld id="{809D4733-94DE-4B69-9A20-6ADE7D83BCDF}" type="slidenum">
              <a:rPr lang="en-GB" smtClean="0"/>
              <a:pPr algn="r"/>
              <a:t>1</a:t>
            </a:fld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A100232-8E9F-4A06-8B47-54D53925742A}"/>
              </a:ext>
            </a:extLst>
          </p:cNvPr>
          <p:cNvSpPr txBox="1"/>
          <p:nvPr/>
        </p:nvSpPr>
        <p:spPr>
          <a:xfrm>
            <a:off x="1258187" y="1609756"/>
            <a:ext cx="722483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>
                <a:cs typeface="Aldhabi" panose="020B0604020202020204" pitchFamily="2" charset="-78"/>
              </a:rPr>
              <a:t>A Metadata Repository</a:t>
            </a:r>
          </a:p>
          <a:p>
            <a:r>
              <a:rPr lang="en-GB" sz="3600" b="1" dirty="0">
                <a:cs typeface="Aldhabi" panose="020B0604020202020204" pitchFamily="2" charset="-78"/>
              </a:rPr>
              <a:t>for Clinical Research</a:t>
            </a:r>
          </a:p>
          <a:p>
            <a:endParaRPr lang="en-GB" sz="3600" b="1" dirty="0">
              <a:cs typeface="Aldhabi" panose="020B0604020202020204" pitchFamily="2" charset="-78"/>
            </a:endParaRPr>
          </a:p>
          <a:p>
            <a:r>
              <a:rPr lang="en-GB" sz="3600" b="1" dirty="0">
                <a:cs typeface="Aldhabi" panose="020B0604020202020204" pitchFamily="2" charset="-78"/>
              </a:rPr>
              <a:t>The MDR</a:t>
            </a:r>
          </a:p>
        </p:txBody>
      </p:sp>
      <p:pic>
        <p:nvPicPr>
          <p:cNvPr id="14" name="Picture 13" descr="A picture containing clipart&#10;&#10;Description automatically generated">
            <a:extLst>
              <a:ext uri="{FF2B5EF4-FFF2-40B4-BE49-F238E27FC236}">
                <a16:creationId xmlns:a16="http://schemas.microsoft.com/office/drawing/2014/main" id="{CB3A1285-2BA5-4B29-8DE5-A77871F6F0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5853" y="410508"/>
            <a:ext cx="1899430" cy="683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19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C78551CE-8FF1-47E5-906E-18156DCF66E3}"/>
              </a:ext>
            </a:extLst>
          </p:cNvPr>
          <p:cNvSpPr txBox="1"/>
          <p:nvPr/>
        </p:nvSpPr>
        <p:spPr>
          <a:xfrm>
            <a:off x="3306470" y="6525158"/>
            <a:ext cx="27322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Network Committee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5AAB7A5-D992-4D58-AF13-EFB2480B5B67}"/>
              </a:ext>
            </a:extLst>
          </p:cNvPr>
          <p:cNvSpPr txBox="1"/>
          <p:nvPr/>
        </p:nvSpPr>
        <p:spPr>
          <a:xfrm>
            <a:off x="248717" y="6523321"/>
            <a:ext cx="21878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18/05/2020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792143-67E2-480B-80FA-099841CB8090}"/>
              </a:ext>
            </a:extLst>
          </p:cNvPr>
          <p:cNvSpPr txBox="1"/>
          <p:nvPr/>
        </p:nvSpPr>
        <p:spPr>
          <a:xfrm>
            <a:off x="8405165" y="6517841"/>
            <a:ext cx="4901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200">
                <a:solidFill>
                  <a:schemeClr val="bg1"/>
                </a:solidFill>
              </a:defRPr>
            </a:lvl1pPr>
          </a:lstStyle>
          <a:p>
            <a:pPr algn="r"/>
            <a:fld id="{809D4733-94DE-4B69-9A20-6ADE7D83BCDF}" type="slidenum">
              <a:rPr lang="en-GB" smtClean="0"/>
              <a:pPr algn="r"/>
              <a:t>10</a:t>
            </a:fld>
            <a:endParaRPr lang="en-GB" dirty="0"/>
          </a:p>
        </p:txBody>
      </p:sp>
      <p:pic>
        <p:nvPicPr>
          <p:cNvPr id="14" name="Picture 13" descr="A picture containing clipart&#10;&#10;Description automatically generated">
            <a:extLst>
              <a:ext uri="{FF2B5EF4-FFF2-40B4-BE49-F238E27FC236}">
                <a16:creationId xmlns:a16="http://schemas.microsoft.com/office/drawing/2014/main" id="{CB3A1285-2BA5-4B29-8DE5-A77871F6F0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5853" y="410508"/>
            <a:ext cx="1899430" cy="683795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9D613A2-B381-4344-8162-7B4FE9D8552C}"/>
              </a:ext>
            </a:extLst>
          </p:cNvPr>
          <p:cNvSpPr txBox="1">
            <a:spLocks/>
          </p:cNvSpPr>
          <p:nvPr/>
        </p:nvSpPr>
        <p:spPr>
          <a:xfrm>
            <a:off x="1053821" y="1857397"/>
            <a:ext cx="7036357" cy="398079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0000"/>
                </a:solidFill>
              </a:rPr>
              <a:t>The MDR is available at </a:t>
            </a:r>
            <a:br>
              <a:rPr lang="en-GB" sz="2000" dirty="0">
                <a:solidFill>
                  <a:srgbClr val="000000"/>
                </a:solidFill>
              </a:rPr>
            </a:br>
            <a:endParaRPr lang="en-GB" sz="2000" dirty="0">
              <a:solidFill>
                <a:srgbClr val="000000"/>
              </a:solidFill>
            </a:endParaRPr>
          </a:p>
          <a:p>
            <a:pPr algn="just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0000"/>
                </a:solidFill>
              </a:rPr>
              <a:t>Please feel free to give feedback and suggestions!</a:t>
            </a:r>
          </a:p>
          <a:p>
            <a:pPr algn="just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endParaRPr lang="en-GB" sz="2000" dirty="0">
              <a:solidFill>
                <a:srgbClr val="000000"/>
              </a:solidFill>
            </a:endParaRPr>
          </a:p>
          <a:p>
            <a:pPr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0000"/>
                </a:solidFill>
              </a:rPr>
              <a:t>Contact me at </a:t>
            </a:r>
            <a:r>
              <a:rPr lang="en-GB" sz="2000" dirty="0">
                <a:solidFill>
                  <a:srgbClr val="000000"/>
                </a:solidFill>
                <a:hlinkClick r:id="rId3"/>
              </a:rPr>
              <a:t>steve.canham@ecrin.org</a:t>
            </a:r>
            <a:r>
              <a:rPr lang="en-GB" sz="2000" dirty="0">
                <a:solidFill>
                  <a:srgbClr val="000000"/>
                </a:solidFill>
              </a:rPr>
              <a:t> </a:t>
            </a:r>
            <a:br>
              <a:rPr lang="en-GB" sz="2000" dirty="0">
                <a:solidFill>
                  <a:srgbClr val="000000"/>
                </a:solidFill>
              </a:rPr>
            </a:br>
            <a:endParaRPr lang="en-GB" sz="2000" dirty="0">
              <a:solidFill>
                <a:srgbClr val="00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6383246-2DF1-4097-A4E5-9A24F0639807}"/>
              </a:ext>
            </a:extLst>
          </p:cNvPr>
          <p:cNvSpPr txBox="1"/>
          <p:nvPr/>
        </p:nvSpPr>
        <p:spPr>
          <a:xfrm>
            <a:off x="544498" y="480931"/>
            <a:ext cx="4784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accent6">
                    <a:lumMod val="75000"/>
                  </a:schemeClr>
                </a:solidFill>
                <a:cs typeface="Aldhabi" panose="020B0604020202020204" pitchFamily="2" charset="-78"/>
              </a:rPr>
              <a:t>URLs and Emails</a:t>
            </a:r>
          </a:p>
        </p:txBody>
      </p:sp>
    </p:spTree>
    <p:extLst>
      <p:ext uri="{BB962C8B-B14F-4D97-AF65-F5344CB8AC3E}">
        <p14:creationId xmlns:p14="http://schemas.microsoft.com/office/powerpoint/2010/main" val="36802935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C78551CE-8FF1-47E5-906E-18156DCF66E3}"/>
              </a:ext>
            </a:extLst>
          </p:cNvPr>
          <p:cNvSpPr txBox="1"/>
          <p:nvPr/>
        </p:nvSpPr>
        <p:spPr>
          <a:xfrm>
            <a:off x="3306470" y="6525158"/>
            <a:ext cx="27322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Network Committee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5AAB7A5-D992-4D58-AF13-EFB2480B5B67}"/>
              </a:ext>
            </a:extLst>
          </p:cNvPr>
          <p:cNvSpPr txBox="1"/>
          <p:nvPr/>
        </p:nvSpPr>
        <p:spPr>
          <a:xfrm>
            <a:off x="248717" y="6523321"/>
            <a:ext cx="21878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18/05/2020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792143-67E2-480B-80FA-099841CB8090}"/>
              </a:ext>
            </a:extLst>
          </p:cNvPr>
          <p:cNvSpPr txBox="1"/>
          <p:nvPr/>
        </p:nvSpPr>
        <p:spPr>
          <a:xfrm>
            <a:off x="8405165" y="6517841"/>
            <a:ext cx="4901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200">
                <a:solidFill>
                  <a:schemeClr val="bg1"/>
                </a:solidFill>
              </a:defRPr>
            </a:lvl1pPr>
          </a:lstStyle>
          <a:p>
            <a:pPr algn="r"/>
            <a:fld id="{809D4733-94DE-4B69-9A20-6ADE7D83BCDF}" type="slidenum">
              <a:rPr lang="en-GB" smtClean="0"/>
              <a:pPr algn="r"/>
              <a:t>2</a:t>
            </a:fld>
            <a:endParaRPr lang="en-GB" dirty="0"/>
          </a:p>
        </p:txBody>
      </p:sp>
      <p:pic>
        <p:nvPicPr>
          <p:cNvPr id="14" name="Picture 13" descr="A picture containing clipart&#10;&#10;Description automatically generated">
            <a:extLst>
              <a:ext uri="{FF2B5EF4-FFF2-40B4-BE49-F238E27FC236}">
                <a16:creationId xmlns:a16="http://schemas.microsoft.com/office/drawing/2014/main" id="{CB3A1285-2BA5-4B29-8DE5-A77871F6F0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5853" y="410508"/>
            <a:ext cx="1899430" cy="683795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9D613A2-B381-4344-8162-7B4FE9D8552C}"/>
              </a:ext>
            </a:extLst>
          </p:cNvPr>
          <p:cNvSpPr txBox="1">
            <a:spLocks/>
          </p:cNvSpPr>
          <p:nvPr/>
        </p:nvSpPr>
        <p:spPr>
          <a:xfrm>
            <a:off x="1053821" y="1857397"/>
            <a:ext cx="7036357" cy="398079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0000"/>
                </a:solidFill>
              </a:rPr>
              <a:t>Clinical research studies and data objects generated by them are often scattered </a:t>
            </a:r>
            <a:r>
              <a:rPr lang="en-GB" sz="2000" i="1" dirty="0">
                <a:solidFill>
                  <a:srgbClr val="000000"/>
                </a:solidFill>
              </a:rPr>
              <a:t>(e.g. website, publication, repository, registry, data bases).</a:t>
            </a:r>
            <a:br>
              <a:rPr lang="en-GB" sz="2000" dirty="0">
                <a:solidFill>
                  <a:srgbClr val="000000"/>
                </a:solidFill>
              </a:rPr>
            </a:br>
            <a:endParaRPr lang="en-GB" sz="2000" dirty="0">
              <a:solidFill>
                <a:srgbClr val="000000"/>
              </a:solidFill>
            </a:endParaRPr>
          </a:p>
          <a:p>
            <a:pPr algn="just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0000"/>
                </a:solidFill>
              </a:rPr>
              <a:t>Mechanisms for gaining access vary between different places and different data objects.</a:t>
            </a:r>
          </a:p>
          <a:p>
            <a:pPr algn="just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endParaRPr lang="en-GB" sz="2000" dirty="0">
              <a:solidFill>
                <a:srgbClr val="000000"/>
              </a:solidFill>
            </a:endParaRPr>
          </a:p>
          <a:p>
            <a:pPr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0000"/>
                </a:solidFill>
              </a:rPr>
              <a:t>No agreed discovery metadata schemas implemented and used for discovery.</a:t>
            </a:r>
            <a:br>
              <a:rPr lang="en-GB" sz="2000" dirty="0">
                <a:solidFill>
                  <a:srgbClr val="000000"/>
                </a:solidFill>
              </a:rPr>
            </a:br>
            <a:endParaRPr lang="en-GB" sz="2000" dirty="0">
              <a:solidFill>
                <a:srgbClr val="000000"/>
              </a:solidFill>
            </a:endParaRPr>
          </a:p>
          <a:p>
            <a:pPr algn="just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0000"/>
                </a:solidFill>
              </a:rPr>
              <a:t>Findability of clinical studies and related data objects is a difficult, time-consuming  process.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6383246-2DF1-4097-A4E5-9A24F0639807}"/>
              </a:ext>
            </a:extLst>
          </p:cNvPr>
          <p:cNvSpPr txBox="1"/>
          <p:nvPr/>
        </p:nvSpPr>
        <p:spPr>
          <a:xfrm>
            <a:off x="544498" y="480931"/>
            <a:ext cx="4784248" cy="1071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accent6">
                    <a:lumMod val="75000"/>
                  </a:schemeClr>
                </a:solidFill>
                <a:cs typeface="Aldhabi" panose="020B0604020202020204" pitchFamily="2" charset="-78"/>
              </a:rPr>
              <a:t>Making the outputs of clinical research </a:t>
            </a:r>
            <a:r>
              <a:rPr lang="en-GB" sz="3200" dirty="0" err="1">
                <a:solidFill>
                  <a:schemeClr val="accent6">
                    <a:lumMod val="75000"/>
                  </a:schemeClr>
                </a:solidFill>
                <a:cs typeface="Aldhabi" panose="020B0604020202020204" pitchFamily="2" charset="-78"/>
              </a:rPr>
              <a:t>FAIRer</a:t>
            </a:r>
            <a:r>
              <a:rPr lang="en-GB" sz="3200" dirty="0">
                <a:solidFill>
                  <a:schemeClr val="accent6">
                    <a:lumMod val="75000"/>
                  </a:schemeClr>
                </a:solidFill>
                <a:cs typeface="Aldhabi" panose="020B0604020202020204" pitchFamily="2" charset="-78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5109553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C78551CE-8FF1-47E5-906E-18156DCF66E3}"/>
              </a:ext>
            </a:extLst>
          </p:cNvPr>
          <p:cNvSpPr txBox="1"/>
          <p:nvPr/>
        </p:nvSpPr>
        <p:spPr>
          <a:xfrm>
            <a:off x="3306470" y="6525158"/>
            <a:ext cx="27322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Network Committee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5AAB7A5-D992-4D58-AF13-EFB2480B5B67}"/>
              </a:ext>
            </a:extLst>
          </p:cNvPr>
          <p:cNvSpPr txBox="1"/>
          <p:nvPr/>
        </p:nvSpPr>
        <p:spPr>
          <a:xfrm>
            <a:off x="248717" y="6523321"/>
            <a:ext cx="21878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18/05/2020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792143-67E2-480B-80FA-099841CB8090}"/>
              </a:ext>
            </a:extLst>
          </p:cNvPr>
          <p:cNvSpPr txBox="1"/>
          <p:nvPr/>
        </p:nvSpPr>
        <p:spPr>
          <a:xfrm>
            <a:off x="8405165" y="6517841"/>
            <a:ext cx="4901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200">
                <a:solidFill>
                  <a:schemeClr val="bg1"/>
                </a:solidFill>
              </a:defRPr>
            </a:lvl1pPr>
          </a:lstStyle>
          <a:p>
            <a:pPr algn="r"/>
            <a:fld id="{809D4733-94DE-4B69-9A20-6ADE7D83BCDF}" type="slidenum">
              <a:rPr lang="en-GB" smtClean="0"/>
              <a:pPr algn="r"/>
              <a:t>3</a:t>
            </a:fld>
            <a:endParaRPr lang="en-GB" dirty="0"/>
          </a:p>
        </p:txBody>
      </p:sp>
      <p:pic>
        <p:nvPicPr>
          <p:cNvPr id="14" name="Picture 13" descr="A picture containing clipart&#10;&#10;Description automatically generated">
            <a:extLst>
              <a:ext uri="{FF2B5EF4-FFF2-40B4-BE49-F238E27FC236}">
                <a16:creationId xmlns:a16="http://schemas.microsoft.com/office/drawing/2014/main" id="{CB3A1285-2BA5-4B29-8DE5-A77871F6F0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5853" y="410508"/>
            <a:ext cx="1899430" cy="683795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9D613A2-B381-4344-8162-7B4FE9D8552C}"/>
              </a:ext>
            </a:extLst>
          </p:cNvPr>
          <p:cNvSpPr txBox="1">
            <a:spLocks/>
          </p:cNvSpPr>
          <p:nvPr/>
        </p:nvSpPr>
        <p:spPr>
          <a:xfrm>
            <a:off x="1053821" y="1857397"/>
            <a:ext cx="7036357" cy="398079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0000"/>
                </a:solidFill>
              </a:rPr>
              <a:t>Collect together metadata relating to all the data objects for a study, wherever they are, in a single repository</a:t>
            </a:r>
            <a:br>
              <a:rPr lang="en-GB" sz="2000" dirty="0">
                <a:solidFill>
                  <a:srgbClr val="000000"/>
                </a:solidFill>
              </a:rPr>
            </a:br>
            <a:endParaRPr lang="en-GB" sz="2000" dirty="0">
              <a:solidFill>
                <a:srgbClr val="000000"/>
              </a:solidFill>
            </a:endParaRPr>
          </a:p>
          <a:p>
            <a:pPr algn="just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0000"/>
                </a:solidFill>
              </a:rPr>
              <a:t>Ensure easy access when possible, otherwise give details of how access can be obtained</a:t>
            </a:r>
          </a:p>
          <a:p>
            <a:pPr algn="just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endParaRPr lang="en-GB" sz="2000" dirty="0">
              <a:solidFill>
                <a:srgbClr val="000000"/>
              </a:solidFill>
            </a:endParaRPr>
          </a:p>
          <a:p>
            <a:pPr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0000"/>
                </a:solidFill>
              </a:rPr>
              <a:t>Introduce and apply a standard metadata schema (based on DataCite) for clinical trial data objects</a:t>
            </a:r>
            <a:br>
              <a:rPr lang="en-GB" sz="2000" dirty="0">
                <a:solidFill>
                  <a:srgbClr val="000000"/>
                </a:solidFill>
              </a:rPr>
            </a:br>
            <a:endParaRPr lang="en-GB" sz="2000" dirty="0">
              <a:solidFill>
                <a:srgbClr val="000000"/>
              </a:solidFill>
            </a:endParaRPr>
          </a:p>
          <a:p>
            <a:pPr algn="just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0000"/>
                </a:solidFill>
              </a:rPr>
              <a:t>Bring all the information together in a single, easy to use web portal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6383246-2DF1-4097-A4E5-9A24F0639807}"/>
              </a:ext>
            </a:extLst>
          </p:cNvPr>
          <p:cNvSpPr txBox="1"/>
          <p:nvPr/>
        </p:nvSpPr>
        <p:spPr>
          <a:xfrm>
            <a:off x="544498" y="480931"/>
            <a:ext cx="47842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accent6">
                    <a:lumMod val="75000"/>
                  </a:schemeClr>
                </a:solidFill>
                <a:cs typeface="Aldhabi" panose="020B0604020202020204" pitchFamily="2" charset="-78"/>
              </a:rPr>
              <a:t>…by improving findability and accessibility </a:t>
            </a:r>
          </a:p>
        </p:txBody>
      </p:sp>
    </p:spTree>
    <p:extLst>
      <p:ext uri="{BB962C8B-B14F-4D97-AF65-F5344CB8AC3E}">
        <p14:creationId xmlns:p14="http://schemas.microsoft.com/office/powerpoint/2010/main" val="17568633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C78551CE-8FF1-47E5-906E-18156DCF66E3}"/>
              </a:ext>
            </a:extLst>
          </p:cNvPr>
          <p:cNvSpPr txBox="1"/>
          <p:nvPr/>
        </p:nvSpPr>
        <p:spPr>
          <a:xfrm>
            <a:off x="3306470" y="6525158"/>
            <a:ext cx="27322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Network Committee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5AAB7A5-D992-4D58-AF13-EFB2480B5B67}"/>
              </a:ext>
            </a:extLst>
          </p:cNvPr>
          <p:cNvSpPr txBox="1"/>
          <p:nvPr/>
        </p:nvSpPr>
        <p:spPr>
          <a:xfrm>
            <a:off x="248717" y="6523321"/>
            <a:ext cx="21878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18/05/2020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792143-67E2-480B-80FA-099841CB8090}"/>
              </a:ext>
            </a:extLst>
          </p:cNvPr>
          <p:cNvSpPr txBox="1"/>
          <p:nvPr/>
        </p:nvSpPr>
        <p:spPr>
          <a:xfrm>
            <a:off x="8405165" y="6517841"/>
            <a:ext cx="4901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200">
                <a:solidFill>
                  <a:schemeClr val="bg1"/>
                </a:solidFill>
              </a:defRPr>
            </a:lvl1pPr>
          </a:lstStyle>
          <a:p>
            <a:pPr algn="r"/>
            <a:fld id="{809D4733-94DE-4B69-9A20-6ADE7D83BCDF}" type="slidenum">
              <a:rPr lang="en-GB" smtClean="0"/>
              <a:pPr algn="r"/>
              <a:t>4</a:t>
            </a:fld>
            <a:endParaRPr lang="en-GB" dirty="0"/>
          </a:p>
        </p:txBody>
      </p:sp>
      <p:pic>
        <p:nvPicPr>
          <p:cNvPr id="14" name="Picture 13" descr="A picture containing clipart&#10;&#10;Description automatically generated">
            <a:extLst>
              <a:ext uri="{FF2B5EF4-FFF2-40B4-BE49-F238E27FC236}">
                <a16:creationId xmlns:a16="http://schemas.microsoft.com/office/drawing/2014/main" id="{CB3A1285-2BA5-4B29-8DE5-A77871F6F0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5853" y="410508"/>
            <a:ext cx="1899430" cy="683795"/>
          </a:xfrm>
          <a:prstGeom prst="rect">
            <a:avLst/>
          </a:prstGeom>
        </p:spPr>
      </p:pic>
      <p:pic>
        <p:nvPicPr>
          <p:cNvPr id="12" name="Picture 4">
            <a:extLst>
              <a:ext uri="{FF2B5EF4-FFF2-40B4-BE49-F238E27FC236}">
                <a16:creationId xmlns:a16="http://schemas.microsoft.com/office/drawing/2014/main" id="{AC921202-4720-407A-B20D-7B15F518CF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6575" y="265206"/>
            <a:ext cx="3907221" cy="5767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9463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C78551CE-8FF1-47E5-906E-18156DCF66E3}"/>
              </a:ext>
            </a:extLst>
          </p:cNvPr>
          <p:cNvSpPr txBox="1"/>
          <p:nvPr/>
        </p:nvSpPr>
        <p:spPr>
          <a:xfrm>
            <a:off x="3306470" y="6525158"/>
            <a:ext cx="27322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Network Committee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5AAB7A5-D992-4D58-AF13-EFB2480B5B67}"/>
              </a:ext>
            </a:extLst>
          </p:cNvPr>
          <p:cNvSpPr txBox="1"/>
          <p:nvPr/>
        </p:nvSpPr>
        <p:spPr>
          <a:xfrm>
            <a:off x="248717" y="6523321"/>
            <a:ext cx="21878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18/05/2020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792143-67E2-480B-80FA-099841CB8090}"/>
              </a:ext>
            </a:extLst>
          </p:cNvPr>
          <p:cNvSpPr txBox="1"/>
          <p:nvPr/>
        </p:nvSpPr>
        <p:spPr>
          <a:xfrm>
            <a:off x="8405165" y="6517841"/>
            <a:ext cx="4901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200">
                <a:solidFill>
                  <a:schemeClr val="bg1"/>
                </a:solidFill>
              </a:defRPr>
            </a:lvl1pPr>
          </a:lstStyle>
          <a:p>
            <a:pPr algn="r"/>
            <a:fld id="{809D4733-94DE-4B69-9A20-6ADE7D83BCDF}" type="slidenum">
              <a:rPr lang="en-GB" smtClean="0"/>
              <a:pPr algn="r"/>
              <a:t>5</a:t>
            </a:fld>
            <a:endParaRPr lang="en-GB" dirty="0"/>
          </a:p>
        </p:txBody>
      </p:sp>
      <p:pic>
        <p:nvPicPr>
          <p:cNvPr id="14" name="Picture 13" descr="A picture containing clipart&#10;&#10;Description automatically generated">
            <a:extLst>
              <a:ext uri="{FF2B5EF4-FFF2-40B4-BE49-F238E27FC236}">
                <a16:creationId xmlns:a16="http://schemas.microsoft.com/office/drawing/2014/main" id="{CB3A1285-2BA5-4B29-8DE5-A77871F6F0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5853" y="410508"/>
            <a:ext cx="1899430" cy="683795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9D613A2-B381-4344-8162-7B4FE9D8552C}"/>
              </a:ext>
            </a:extLst>
          </p:cNvPr>
          <p:cNvSpPr txBox="1">
            <a:spLocks/>
          </p:cNvSpPr>
          <p:nvPr/>
        </p:nvSpPr>
        <p:spPr>
          <a:xfrm>
            <a:off x="1053821" y="1857397"/>
            <a:ext cx="7036357" cy="398079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0000"/>
                </a:solidFill>
              </a:rPr>
              <a:t>Collect together metadata relating to all the data objects for a study, wherever they are, in a single repository</a:t>
            </a:r>
            <a:br>
              <a:rPr lang="en-GB" sz="2000" dirty="0">
                <a:solidFill>
                  <a:srgbClr val="000000"/>
                </a:solidFill>
              </a:rPr>
            </a:br>
            <a:endParaRPr lang="en-GB" sz="2000" dirty="0">
              <a:solidFill>
                <a:srgbClr val="000000"/>
              </a:solidFill>
            </a:endParaRPr>
          </a:p>
          <a:p>
            <a:pPr algn="just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0000"/>
                </a:solidFill>
              </a:rPr>
              <a:t>Ensure easy access when possible, otherwise give details of how access can be obtained</a:t>
            </a:r>
          </a:p>
          <a:p>
            <a:pPr algn="just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endParaRPr lang="en-GB" sz="2000" dirty="0">
              <a:solidFill>
                <a:srgbClr val="000000"/>
              </a:solidFill>
            </a:endParaRPr>
          </a:p>
          <a:p>
            <a:pPr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0000"/>
                </a:solidFill>
              </a:rPr>
              <a:t>Introduce and apply a standard metadata schema (based on DataCite) for clinical trial data objects</a:t>
            </a:r>
            <a:br>
              <a:rPr lang="en-GB" sz="2000" dirty="0">
                <a:solidFill>
                  <a:srgbClr val="000000"/>
                </a:solidFill>
              </a:rPr>
            </a:br>
            <a:endParaRPr lang="en-GB" sz="2000" dirty="0">
              <a:solidFill>
                <a:srgbClr val="000000"/>
              </a:solidFill>
            </a:endParaRPr>
          </a:p>
          <a:p>
            <a:pPr algn="just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0000"/>
                </a:solidFill>
              </a:rPr>
              <a:t>Bring all the information together in a single, easy to use web portal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6383246-2DF1-4097-A4E5-9A24F0639807}"/>
              </a:ext>
            </a:extLst>
          </p:cNvPr>
          <p:cNvSpPr txBox="1"/>
          <p:nvPr/>
        </p:nvSpPr>
        <p:spPr>
          <a:xfrm>
            <a:off x="544498" y="480931"/>
            <a:ext cx="4784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accent6">
                    <a:lumMod val="75000"/>
                  </a:schemeClr>
                </a:solidFill>
                <a:cs typeface="Aldhabi" panose="020B0604020202020204" pitchFamily="2" charset="-78"/>
              </a:rPr>
              <a:t>Current state of play</a:t>
            </a:r>
          </a:p>
        </p:txBody>
      </p:sp>
    </p:spTree>
    <p:extLst>
      <p:ext uri="{BB962C8B-B14F-4D97-AF65-F5344CB8AC3E}">
        <p14:creationId xmlns:p14="http://schemas.microsoft.com/office/powerpoint/2010/main" val="16492122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C78551CE-8FF1-47E5-906E-18156DCF66E3}"/>
              </a:ext>
            </a:extLst>
          </p:cNvPr>
          <p:cNvSpPr txBox="1"/>
          <p:nvPr/>
        </p:nvSpPr>
        <p:spPr>
          <a:xfrm>
            <a:off x="3306470" y="6525158"/>
            <a:ext cx="27322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Network Committee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5AAB7A5-D992-4D58-AF13-EFB2480B5B67}"/>
              </a:ext>
            </a:extLst>
          </p:cNvPr>
          <p:cNvSpPr txBox="1"/>
          <p:nvPr/>
        </p:nvSpPr>
        <p:spPr>
          <a:xfrm>
            <a:off x="248717" y="6523321"/>
            <a:ext cx="21878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18/05/2020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792143-67E2-480B-80FA-099841CB8090}"/>
              </a:ext>
            </a:extLst>
          </p:cNvPr>
          <p:cNvSpPr txBox="1"/>
          <p:nvPr/>
        </p:nvSpPr>
        <p:spPr>
          <a:xfrm>
            <a:off x="8405165" y="6517841"/>
            <a:ext cx="4901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200">
                <a:solidFill>
                  <a:schemeClr val="bg1"/>
                </a:solidFill>
              </a:defRPr>
            </a:lvl1pPr>
          </a:lstStyle>
          <a:p>
            <a:pPr algn="r"/>
            <a:fld id="{809D4733-94DE-4B69-9A20-6ADE7D83BCDF}" type="slidenum">
              <a:rPr lang="en-GB" smtClean="0"/>
              <a:pPr algn="r"/>
              <a:t>6</a:t>
            </a:fld>
            <a:endParaRPr lang="en-GB" dirty="0"/>
          </a:p>
        </p:txBody>
      </p:sp>
      <p:pic>
        <p:nvPicPr>
          <p:cNvPr id="14" name="Picture 13" descr="A picture containing clipart&#10;&#10;Description automatically generated">
            <a:extLst>
              <a:ext uri="{FF2B5EF4-FFF2-40B4-BE49-F238E27FC236}">
                <a16:creationId xmlns:a16="http://schemas.microsoft.com/office/drawing/2014/main" id="{CB3A1285-2BA5-4B29-8DE5-A77871F6F0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5853" y="410508"/>
            <a:ext cx="1899430" cy="68379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6383246-2DF1-4097-A4E5-9A24F0639807}"/>
              </a:ext>
            </a:extLst>
          </p:cNvPr>
          <p:cNvSpPr txBox="1"/>
          <p:nvPr/>
        </p:nvSpPr>
        <p:spPr>
          <a:xfrm>
            <a:off x="544498" y="480931"/>
            <a:ext cx="47842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accent6">
                    <a:lumMod val="75000"/>
                  </a:schemeClr>
                </a:solidFill>
                <a:cs typeface="Aldhabi" panose="020B0604020202020204" pitchFamily="2" charset="-78"/>
              </a:rPr>
              <a:t>User testing, March 2020 (n=14)</a:t>
            </a:r>
          </a:p>
        </p:txBody>
      </p:sp>
      <p:graphicFrame>
        <p:nvGraphicFramePr>
          <p:cNvPr id="12" name="Tabelle 6">
            <a:extLst>
              <a:ext uri="{FF2B5EF4-FFF2-40B4-BE49-F238E27FC236}">
                <a16:creationId xmlns:a16="http://schemas.microsoft.com/office/drawing/2014/main" id="{87E4BAA6-9F44-45A2-BC43-65AC7828B3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0776601"/>
              </p:ext>
            </p:extLst>
          </p:nvPr>
        </p:nvGraphicFramePr>
        <p:xfrm>
          <a:off x="1511989" y="1749363"/>
          <a:ext cx="6099840" cy="3961372"/>
        </p:xfrm>
        <a:graphic>
          <a:graphicData uri="http://schemas.openxmlformats.org/drawingml/2006/table">
            <a:tbl>
              <a:tblPr firstRow="1" firstCol="1" bandRow="1">
                <a:tableStyleId>{B301B821-A1FF-4177-AEE7-76D212191A09}</a:tableStyleId>
              </a:tblPr>
              <a:tblGrid>
                <a:gridCol w="780829">
                  <a:extLst>
                    <a:ext uri="{9D8B030D-6E8A-4147-A177-3AD203B41FA5}">
                      <a16:colId xmlns:a16="http://schemas.microsoft.com/office/drawing/2014/main" val="1864699682"/>
                    </a:ext>
                  </a:extLst>
                </a:gridCol>
                <a:gridCol w="4060613">
                  <a:extLst>
                    <a:ext uri="{9D8B030D-6E8A-4147-A177-3AD203B41FA5}">
                      <a16:colId xmlns:a16="http://schemas.microsoft.com/office/drawing/2014/main" val="832412546"/>
                    </a:ext>
                  </a:extLst>
                </a:gridCol>
                <a:gridCol w="629199">
                  <a:extLst>
                    <a:ext uri="{9D8B030D-6E8A-4147-A177-3AD203B41FA5}">
                      <a16:colId xmlns:a16="http://schemas.microsoft.com/office/drawing/2014/main" val="3116225219"/>
                    </a:ext>
                  </a:extLst>
                </a:gridCol>
                <a:gridCol w="629199">
                  <a:extLst>
                    <a:ext uri="{9D8B030D-6E8A-4147-A177-3AD203B41FA5}">
                      <a16:colId xmlns:a16="http://schemas.microsoft.com/office/drawing/2014/main" val="1772549805"/>
                    </a:ext>
                  </a:extLst>
                </a:gridCol>
              </a:tblGrid>
              <a:tr h="282500">
                <a:tc>
                  <a:txBody>
                    <a:bodyPr/>
                    <a:lstStyle/>
                    <a:p>
                      <a:pPr marL="446405" indent="-44640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noProof="0">
                          <a:effectLst/>
                        </a:rPr>
                        <a:t>Dimension</a:t>
                      </a:r>
                      <a:endParaRPr lang="en-GB" sz="1200" b="0" noProof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260" marR="17260" marT="0" marB="0"/>
                </a:tc>
                <a:tc>
                  <a:txBody>
                    <a:bodyPr/>
                    <a:lstStyle/>
                    <a:p>
                      <a:pPr marL="446405" indent="-44640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noProof="0">
                          <a:effectLst/>
                        </a:rPr>
                        <a:t>Question</a:t>
                      </a:r>
                      <a:endParaRPr lang="en-GB" sz="1200" b="0" noProof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260" marR="17260" marT="0" marB="0"/>
                </a:tc>
                <a:tc>
                  <a:txBody>
                    <a:bodyPr/>
                    <a:lstStyle/>
                    <a:p>
                      <a:pPr marL="446405" indent="-44640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noProof="0" dirty="0">
                          <a:effectLst/>
                        </a:rPr>
                        <a:t>Mean</a:t>
                      </a:r>
                    </a:p>
                  </a:txBody>
                  <a:tcPr marL="17260" marR="17260" marT="0" marB="0"/>
                </a:tc>
                <a:tc>
                  <a:txBody>
                    <a:bodyPr/>
                    <a:lstStyle/>
                    <a:p>
                      <a:pPr marL="446405" indent="-44640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i="1" noProof="0" dirty="0">
                          <a:effectLst/>
                        </a:rPr>
                        <a:t>Std. Dev</a:t>
                      </a:r>
                      <a:endParaRPr lang="en-GB" sz="1200" b="0" i="1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260" marR="17260" marT="0" marB="0"/>
                </a:tc>
                <a:extLst>
                  <a:ext uri="{0D108BD9-81ED-4DB2-BD59-A6C34878D82A}">
                    <a16:rowId xmlns:a16="http://schemas.microsoft.com/office/drawing/2014/main" val="2625748655"/>
                  </a:ext>
                </a:extLst>
              </a:tr>
              <a:tr h="243317">
                <a:tc rowSpan="2">
                  <a:txBody>
                    <a:bodyPr/>
                    <a:lstStyle/>
                    <a:p>
                      <a:pPr marL="446405" indent="-44640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noProof="0" dirty="0">
                          <a:effectLst/>
                        </a:rPr>
                        <a:t>Accuracy</a:t>
                      </a:r>
                      <a:endParaRPr lang="en-GB" sz="1200" b="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260" marR="17260" marT="0" marB="0"/>
                </a:tc>
                <a:tc>
                  <a:txBody>
                    <a:bodyPr/>
                    <a:lstStyle/>
                    <a:p>
                      <a:pPr marL="446405" indent="-446405" algn="l" defTabSz="914400" rtl="0" eaLnBrk="1" latinLnBrk="0" hangingPunct="1">
                        <a:lnSpc>
                          <a:spcPct val="100000"/>
                        </a:lnSpc>
                        <a:spcAft>
                          <a:spcPts val="1200"/>
                        </a:spcAft>
                      </a:pPr>
                      <a:r>
                        <a:rPr lang="en-GB" sz="1200" b="0" kern="1200" noProof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 MDR accurate?</a:t>
                      </a:r>
                    </a:p>
                  </a:txBody>
                  <a:tcPr marL="17260" marR="17260" marT="0" marB="0"/>
                </a:tc>
                <a:tc>
                  <a:txBody>
                    <a:bodyPr/>
                    <a:lstStyle/>
                    <a:p>
                      <a:pPr marL="446405" indent="-44640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noProof="0" dirty="0">
                          <a:solidFill>
                            <a:srgbClr val="000000"/>
                          </a:solidFill>
                          <a:effectLst/>
                        </a:rPr>
                        <a:t>3.9</a:t>
                      </a:r>
                      <a:endParaRPr lang="en-GB" sz="1200" b="1" noProof="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260" marR="17260" marT="0" marB="0"/>
                </a:tc>
                <a:tc>
                  <a:txBody>
                    <a:bodyPr/>
                    <a:lstStyle/>
                    <a:p>
                      <a:pPr marL="446405" indent="-44640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i="1" noProof="0" dirty="0">
                          <a:solidFill>
                            <a:srgbClr val="000000"/>
                          </a:solidFill>
                          <a:effectLst/>
                        </a:rPr>
                        <a:t>1.00</a:t>
                      </a:r>
                    </a:p>
                  </a:txBody>
                  <a:tcPr marL="17260" marR="17260" marT="0" marB="0"/>
                </a:tc>
                <a:extLst>
                  <a:ext uri="{0D108BD9-81ED-4DB2-BD59-A6C34878D82A}">
                    <a16:rowId xmlns:a16="http://schemas.microsoft.com/office/drawing/2014/main" val="3579422501"/>
                  </a:ext>
                </a:extLst>
              </a:tr>
              <a:tr h="277779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46405" indent="-44640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noProof="0" dirty="0">
                          <a:solidFill>
                            <a:srgbClr val="000000"/>
                          </a:solidFill>
                          <a:effectLst/>
                        </a:rPr>
                        <a:t>Are you satisfied with the accuracy of the MDR?</a:t>
                      </a:r>
                      <a:endParaRPr lang="en-GB" sz="1200" b="0" noProof="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260" marR="17260" marT="0" marB="0"/>
                </a:tc>
                <a:tc>
                  <a:txBody>
                    <a:bodyPr/>
                    <a:lstStyle/>
                    <a:p>
                      <a:pPr marL="446405" indent="-44640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noProof="0" dirty="0">
                          <a:solidFill>
                            <a:srgbClr val="000000"/>
                          </a:solidFill>
                          <a:effectLst/>
                        </a:rPr>
                        <a:t>3.7</a:t>
                      </a:r>
                      <a:endParaRPr lang="en-GB" sz="1200" b="1" noProof="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260" marR="17260" marT="0" marB="0"/>
                </a:tc>
                <a:tc>
                  <a:txBody>
                    <a:bodyPr/>
                    <a:lstStyle/>
                    <a:p>
                      <a:pPr marL="446405" indent="-44640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i="1" noProof="0" dirty="0">
                          <a:solidFill>
                            <a:srgbClr val="000000"/>
                          </a:solidFill>
                          <a:effectLst/>
                        </a:rPr>
                        <a:t>1.15</a:t>
                      </a:r>
                      <a:endParaRPr lang="en-GB" sz="1200" b="0" i="1" noProof="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260" marR="17260" marT="0" marB="0"/>
                </a:tc>
                <a:extLst>
                  <a:ext uri="{0D108BD9-81ED-4DB2-BD59-A6C34878D82A}">
                    <a16:rowId xmlns:a16="http://schemas.microsoft.com/office/drawing/2014/main" val="433482701"/>
                  </a:ext>
                </a:extLst>
              </a:tr>
              <a:tr h="277779">
                <a:tc rowSpan="4">
                  <a:txBody>
                    <a:bodyPr/>
                    <a:lstStyle/>
                    <a:p>
                      <a:pPr marL="446405" indent="-44640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noProof="0">
                          <a:effectLst/>
                        </a:rPr>
                        <a:t>Content</a:t>
                      </a:r>
                      <a:endParaRPr lang="en-GB" sz="1200" b="0" noProof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260" marR="17260" marT="0" marB="0"/>
                </a:tc>
                <a:tc>
                  <a:txBody>
                    <a:bodyPr/>
                    <a:lstStyle/>
                    <a:p>
                      <a:pPr marL="446405" indent="-44640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noProof="0" dirty="0">
                          <a:solidFill>
                            <a:srgbClr val="000000"/>
                          </a:solidFill>
                          <a:effectLst/>
                        </a:rPr>
                        <a:t>Does the MDR provide precise information you need?</a:t>
                      </a:r>
                      <a:endParaRPr lang="en-GB" sz="1200" b="0" noProof="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260" marR="17260" marT="0" marB="0"/>
                </a:tc>
                <a:tc>
                  <a:txBody>
                    <a:bodyPr/>
                    <a:lstStyle/>
                    <a:p>
                      <a:pPr marL="446405" indent="-44640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noProof="0" dirty="0">
                          <a:solidFill>
                            <a:srgbClr val="000000"/>
                          </a:solidFill>
                          <a:effectLst/>
                        </a:rPr>
                        <a:t>3.6</a:t>
                      </a:r>
                      <a:endParaRPr lang="en-GB" sz="1200" b="1" noProof="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260" marR="17260" marT="0" marB="0"/>
                </a:tc>
                <a:tc>
                  <a:txBody>
                    <a:bodyPr/>
                    <a:lstStyle/>
                    <a:p>
                      <a:pPr marL="446405" indent="-44640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i="1" noProof="0" dirty="0">
                          <a:solidFill>
                            <a:srgbClr val="000000"/>
                          </a:solidFill>
                          <a:effectLst/>
                        </a:rPr>
                        <a:t>0.79</a:t>
                      </a:r>
                      <a:endParaRPr lang="en-GB" sz="1200" b="0" i="1" noProof="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260" marR="17260" marT="0" marB="0"/>
                </a:tc>
                <a:extLst>
                  <a:ext uri="{0D108BD9-81ED-4DB2-BD59-A6C34878D82A}">
                    <a16:rowId xmlns:a16="http://schemas.microsoft.com/office/drawing/2014/main" val="1888702174"/>
                  </a:ext>
                </a:extLst>
              </a:tr>
              <a:tr h="357649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46405" indent="-44640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noProof="0">
                          <a:solidFill>
                            <a:srgbClr val="000000"/>
                          </a:solidFill>
                          <a:effectLst/>
                        </a:rPr>
                        <a:t>Does the information content of the MDR meet your needs?</a:t>
                      </a:r>
                      <a:endParaRPr lang="en-GB" sz="1200" b="0" noProof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260" marR="17260" marT="0" marB="0"/>
                </a:tc>
                <a:tc>
                  <a:txBody>
                    <a:bodyPr/>
                    <a:lstStyle/>
                    <a:p>
                      <a:pPr marL="446405" indent="-44640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noProof="0" dirty="0">
                          <a:solidFill>
                            <a:srgbClr val="000000"/>
                          </a:solidFill>
                          <a:effectLst/>
                        </a:rPr>
                        <a:t>3.3</a:t>
                      </a:r>
                      <a:endParaRPr lang="en-GB" sz="1200" b="1" noProof="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260" marR="17260" marT="0" marB="0"/>
                </a:tc>
                <a:tc>
                  <a:txBody>
                    <a:bodyPr/>
                    <a:lstStyle/>
                    <a:p>
                      <a:pPr marL="446405" indent="-44640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i="1" noProof="0" dirty="0">
                          <a:solidFill>
                            <a:srgbClr val="000000"/>
                          </a:solidFill>
                          <a:effectLst/>
                        </a:rPr>
                        <a:t> 1.15</a:t>
                      </a:r>
                      <a:endParaRPr lang="en-GB" sz="1200" b="0" i="1" noProof="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260" marR="17260" marT="0" marB="0"/>
                </a:tc>
                <a:extLst>
                  <a:ext uri="{0D108BD9-81ED-4DB2-BD59-A6C34878D82A}">
                    <a16:rowId xmlns:a16="http://schemas.microsoft.com/office/drawing/2014/main" val="2523860355"/>
                  </a:ext>
                </a:extLst>
              </a:tr>
              <a:tr h="537961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noProof="0">
                          <a:solidFill>
                            <a:srgbClr val="000000"/>
                          </a:solidFill>
                          <a:effectLst/>
                        </a:rPr>
                        <a:t>Does the MDR provide reports that seem to be just about exactly what you need?</a:t>
                      </a:r>
                      <a:endParaRPr lang="en-GB" sz="1200" b="0" noProof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260" marR="17260" marT="0" marB="0"/>
                </a:tc>
                <a:tc>
                  <a:txBody>
                    <a:bodyPr/>
                    <a:lstStyle/>
                    <a:p>
                      <a:pPr marL="446405" indent="-44640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noProof="0" dirty="0">
                          <a:solidFill>
                            <a:srgbClr val="000000"/>
                          </a:solidFill>
                          <a:effectLst/>
                        </a:rPr>
                        <a:t>3.6</a:t>
                      </a:r>
                      <a:endParaRPr lang="en-GB" sz="1200" b="1" noProof="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260" marR="17260" marT="0" marB="0"/>
                </a:tc>
                <a:tc>
                  <a:txBody>
                    <a:bodyPr/>
                    <a:lstStyle/>
                    <a:p>
                      <a:pPr marL="446405" indent="-44640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i="1" noProof="0" dirty="0">
                          <a:solidFill>
                            <a:srgbClr val="000000"/>
                          </a:solidFill>
                          <a:effectLst/>
                        </a:rPr>
                        <a:t>0.79</a:t>
                      </a:r>
                      <a:endParaRPr lang="en-GB" sz="1200" b="0" i="1" noProof="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260" marR="17260" marT="0" marB="0"/>
                </a:tc>
                <a:extLst>
                  <a:ext uri="{0D108BD9-81ED-4DB2-BD59-A6C34878D82A}">
                    <a16:rowId xmlns:a16="http://schemas.microsoft.com/office/drawing/2014/main" val="2880627090"/>
                  </a:ext>
                </a:extLst>
              </a:tr>
              <a:tr h="277779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46405" indent="-44640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noProof="0">
                          <a:solidFill>
                            <a:srgbClr val="000000"/>
                          </a:solidFill>
                          <a:effectLst/>
                        </a:rPr>
                        <a:t>Does the MDR provide sufficient information?</a:t>
                      </a:r>
                      <a:endParaRPr lang="en-GB" sz="1200" b="0" noProof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260" marR="17260" marT="0" marB="0"/>
                </a:tc>
                <a:tc>
                  <a:txBody>
                    <a:bodyPr/>
                    <a:lstStyle/>
                    <a:p>
                      <a:pPr marL="446405" indent="-44640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noProof="0" dirty="0">
                          <a:solidFill>
                            <a:srgbClr val="000000"/>
                          </a:solidFill>
                          <a:effectLst/>
                        </a:rPr>
                        <a:t>3.8</a:t>
                      </a:r>
                      <a:endParaRPr lang="en-GB" sz="1200" b="1" noProof="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260" marR="17260" marT="0" marB="0"/>
                </a:tc>
                <a:tc>
                  <a:txBody>
                    <a:bodyPr/>
                    <a:lstStyle/>
                    <a:p>
                      <a:pPr marL="446405" indent="-44640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i="1" noProof="0" dirty="0">
                          <a:solidFill>
                            <a:srgbClr val="000000"/>
                          </a:solidFill>
                          <a:effectLst/>
                        </a:rPr>
                        <a:t>0.94</a:t>
                      </a:r>
                      <a:endParaRPr lang="en-GB" sz="1200" b="0" i="1" noProof="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260" marR="17260" marT="0" marB="0"/>
                </a:tc>
                <a:extLst>
                  <a:ext uri="{0D108BD9-81ED-4DB2-BD59-A6C34878D82A}">
                    <a16:rowId xmlns:a16="http://schemas.microsoft.com/office/drawing/2014/main" val="3001701765"/>
                  </a:ext>
                </a:extLst>
              </a:tr>
              <a:tr h="277779">
                <a:tc rowSpan="2">
                  <a:txBody>
                    <a:bodyPr/>
                    <a:lstStyle/>
                    <a:p>
                      <a:pPr marL="446405" indent="-44640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noProof="0">
                          <a:effectLst/>
                        </a:rPr>
                        <a:t>Ease of use</a:t>
                      </a:r>
                      <a:endParaRPr lang="en-GB" sz="1200" b="0" noProof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260" marR="17260" marT="0" marB="0"/>
                </a:tc>
                <a:tc>
                  <a:txBody>
                    <a:bodyPr/>
                    <a:lstStyle/>
                    <a:p>
                      <a:pPr marL="446405" indent="-44640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noProof="0">
                          <a:solidFill>
                            <a:srgbClr val="000000"/>
                          </a:solidFill>
                          <a:effectLst/>
                        </a:rPr>
                        <a:t>Is the MDR user friendly?</a:t>
                      </a:r>
                      <a:endParaRPr lang="en-GB" sz="1200" b="0" noProof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260" marR="17260" marT="0" marB="0"/>
                </a:tc>
                <a:tc>
                  <a:txBody>
                    <a:bodyPr/>
                    <a:lstStyle/>
                    <a:p>
                      <a:pPr marL="446405" indent="-44640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noProof="0" dirty="0">
                          <a:solidFill>
                            <a:srgbClr val="000000"/>
                          </a:solidFill>
                          <a:effectLst/>
                        </a:rPr>
                        <a:t>3.8</a:t>
                      </a:r>
                      <a:endParaRPr lang="en-GB" sz="1200" b="1" noProof="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260" marR="17260" marT="0" marB="0"/>
                </a:tc>
                <a:tc>
                  <a:txBody>
                    <a:bodyPr/>
                    <a:lstStyle/>
                    <a:p>
                      <a:pPr marL="446405" indent="-44640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i="1" noProof="0" dirty="0">
                          <a:solidFill>
                            <a:srgbClr val="000000"/>
                          </a:solidFill>
                          <a:effectLst/>
                        </a:rPr>
                        <a:t>0.83</a:t>
                      </a:r>
                      <a:endParaRPr lang="en-GB" sz="1200" b="0" i="1" noProof="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260" marR="17260" marT="0" marB="0"/>
                </a:tc>
                <a:extLst>
                  <a:ext uri="{0D108BD9-81ED-4DB2-BD59-A6C34878D82A}">
                    <a16:rowId xmlns:a16="http://schemas.microsoft.com/office/drawing/2014/main" val="428163895"/>
                  </a:ext>
                </a:extLst>
              </a:tr>
              <a:tr h="277779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46405" indent="-44640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noProof="0">
                          <a:solidFill>
                            <a:srgbClr val="000000"/>
                          </a:solidFill>
                          <a:effectLst/>
                        </a:rPr>
                        <a:t>Is the system easy to use</a:t>
                      </a:r>
                      <a:endParaRPr lang="en-GB" sz="1200" b="0" noProof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260" marR="17260" marT="0" marB="0"/>
                </a:tc>
                <a:tc>
                  <a:txBody>
                    <a:bodyPr/>
                    <a:lstStyle/>
                    <a:p>
                      <a:pPr marL="446405" indent="-44640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noProof="0" dirty="0">
                          <a:solidFill>
                            <a:srgbClr val="000000"/>
                          </a:solidFill>
                          <a:effectLst/>
                        </a:rPr>
                        <a:t>4.0  </a:t>
                      </a:r>
                      <a:endParaRPr lang="en-GB" sz="1200" b="1" noProof="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260" marR="17260" marT="0" marB="0"/>
                </a:tc>
                <a:tc>
                  <a:txBody>
                    <a:bodyPr/>
                    <a:lstStyle/>
                    <a:p>
                      <a:pPr marL="446405" indent="-44640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i="1" noProof="0" dirty="0">
                          <a:solidFill>
                            <a:srgbClr val="000000"/>
                          </a:solidFill>
                          <a:effectLst/>
                        </a:rPr>
                        <a:t>0.95</a:t>
                      </a:r>
                      <a:endParaRPr lang="en-GB" sz="1200" b="0" i="1" noProof="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260" marR="17260" marT="0" marB="0"/>
                </a:tc>
                <a:extLst>
                  <a:ext uri="{0D108BD9-81ED-4DB2-BD59-A6C34878D82A}">
                    <a16:rowId xmlns:a16="http://schemas.microsoft.com/office/drawing/2014/main" val="1750222877"/>
                  </a:ext>
                </a:extLst>
              </a:tr>
              <a:tr h="317713">
                <a:tc rowSpan="2">
                  <a:txBody>
                    <a:bodyPr/>
                    <a:lstStyle/>
                    <a:p>
                      <a:pPr marL="446405" indent="-44640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noProof="0">
                          <a:effectLst/>
                        </a:rPr>
                        <a:t>Format</a:t>
                      </a:r>
                      <a:endParaRPr lang="en-GB" sz="1200" b="0" noProof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260" marR="17260" marT="0" marB="0"/>
                </a:tc>
                <a:tc>
                  <a:txBody>
                    <a:bodyPr/>
                    <a:lstStyle/>
                    <a:p>
                      <a:pPr marL="446405" indent="-44640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noProof="0">
                          <a:solidFill>
                            <a:srgbClr val="000000"/>
                          </a:solidFill>
                          <a:effectLst/>
                        </a:rPr>
                        <a:t>Do you think the output is presented in a useful format</a:t>
                      </a:r>
                      <a:endParaRPr lang="en-GB" sz="1200" b="0" noProof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260" marR="17260" marT="0" marB="0"/>
                </a:tc>
                <a:tc>
                  <a:txBody>
                    <a:bodyPr/>
                    <a:lstStyle/>
                    <a:p>
                      <a:pPr marL="446405" indent="-44640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noProof="0" dirty="0">
                          <a:solidFill>
                            <a:srgbClr val="000000"/>
                          </a:solidFill>
                          <a:effectLst/>
                        </a:rPr>
                        <a:t>3.7</a:t>
                      </a:r>
                      <a:endParaRPr lang="en-GB" sz="1200" b="1" noProof="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260" marR="17260" marT="0" marB="0"/>
                </a:tc>
                <a:tc>
                  <a:txBody>
                    <a:bodyPr/>
                    <a:lstStyle/>
                    <a:p>
                      <a:pPr marL="446405" indent="-44640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i="1" noProof="0" dirty="0">
                          <a:solidFill>
                            <a:srgbClr val="000000"/>
                          </a:solidFill>
                          <a:effectLst/>
                        </a:rPr>
                        <a:t>0.89</a:t>
                      </a:r>
                      <a:endParaRPr lang="en-GB" sz="1200" b="0" i="1" noProof="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260" marR="17260" marT="0" marB="0"/>
                </a:tc>
                <a:extLst>
                  <a:ext uri="{0D108BD9-81ED-4DB2-BD59-A6C34878D82A}">
                    <a16:rowId xmlns:a16="http://schemas.microsoft.com/office/drawing/2014/main" val="3562644504"/>
                  </a:ext>
                </a:extLst>
              </a:tr>
              <a:tr h="277779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46405" indent="-44640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noProof="0">
                          <a:solidFill>
                            <a:srgbClr val="000000"/>
                          </a:solidFill>
                          <a:effectLst/>
                        </a:rPr>
                        <a:t>Is the information clear?</a:t>
                      </a:r>
                      <a:endParaRPr lang="en-GB" sz="1200" b="0" noProof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260" marR="17260" marT="0" marB="0"/>
                </a:tc>
                <a:tc>
                  <a:txBody>
                    <a:bodyPr/>
                    <a:lstStyle/>
                    <a:p>
                      <a:pPr marL="446405" indent="-44640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noProof="0" dirty="0">
                          <a:solidFill>
                            <a:srgbClr val="000000"/>
                          </a:solidFill>
                          <a:effectLst/>
                        </a:rPr>
                        <a:t>4.0 </a:t>
                      </a:r>
                      <a:endParaRPr lang="en-GB" sz="1200" b="1" noProof="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260" marR="17260" marT="0" marB="0"/>
                </a:tc>
                <a:tc>
                  <a:txBody>
                    <a:bodyPr/>
                    <a:lstStyle/>
                    <a:p>
                      <a:pPr marL="446405" indent="-44640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i="1" noProof="0" dirty="0">
                          <a:solidFill>
                            <a:srgbClr val="000000"/>
                          </a:solidFill>
                          <a:effectLst/>
                        </a:rPr>
                        <a:t>1.13</a:t>
                      </a:r>
                      <a:endParaRPr lang="en-GB" sz="1200" b="0" i="1" noProof="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260" marR="17260" marT="0" marB="0"/>
                </a:tc>
                <a:extLst>
                  <a:ext uri="{0D108BD9-81ED-4DB2-BD59-A6C34878D82A}">
                    <a16:rowId xmlns:a16="http://schemas.microsoft.com/office/drawing/2014/main" val="3207970884"/>
                  </a:ext>
                </a:extLst>
              </a:tr>
              <a:tr h="277779">
                <a:tc rowSpan="2">
                  <a:txBody>
                    <a:bodyPr/>
                    <a:lstStyle/>
                    <a:p>
                      <a:pPr marL="446405" indent="-44640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noProof="0">
                          <a:effectLst/>
                        </a:rPr>
                        <a:t>Timeliness</a:t>
                      </a:r>
                      <a:endParaRPr lang="en-GB" sz="1200" b="0" noProof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260" marR="17260" marT="0" marB="0"/>
                </a:tc>
                <a:tc>
                  <a:txBody>
                    <a:bodyPr/>
                    <a:lstStyle/>
                    <a:p>
                      <a:pPr marL="446405" indent="-44640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noProof="0">
                          <a:solidFill>
                            <a:srgbClr val="000000"/>
                          </a:solidFill>
                          <a:effectLst/>
                        </a:rPr>
                        <a:t>Do you get the information you need in time?</a:t>
                      </a:r>
                      <a:endParaRPr lang="en-GB" sz="1200" b="0" noProof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260" marR="17260" marT="0" marB="0"/>
                </a:tc>
                <a:tc>
                  <a:txBody>
                    <a:bodyPr/>
                    <a:lstStyle/>
                    <a:p>
                      <a:pPr marL="446405" indent="-44640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noProof="0" dirty="0">
                          <a:solidFill>
                            <a:srgbClr val="000000"/>
                          </a:solidFill>
                          <a:effectLst/>
                        </a:rPr>
                        <a:t>4.0  </a:t>
                      </a:r>
                      <a:endParaRPr lang="en-GB" sz="1200" b="1" noProof="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260" marR="17260" marT="0" marB="0"/>
                </a:tc>
                <a:tc>
                  <a:txBody>
                    <a:bodyPr/>
                    <a:lstStyle/>
                    <a:p>
                      <a:pPr marL="446405" indent="-44640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i="1" noProof="0" dirty="0">
                          <a:solidFill>
                            <a:srgbClr val="000000"/>
                          </a:solidFill>
                          <a:effectLst/>
                        </a:rPr>
                        <a:t> 1.13</a:t>
                      </a:r>
                      <a:endParaRPr lang="en-GB" sz="1200" b="0" i="1" noProof="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260" marR="17260" marT="0" marB="0"/>
                </a:tc>
                <a:extLst>
                  <a:ext uri="{0D108BD9-81ED-4DB2-BD59-A6C34878D82A}">
                    <a16:rowId xmlns:a16="http://schemas.microsoft.com/office/drawing/2014/main" val="2602985136"/>
                  </a:ext>
                </a:extLst>
              </a:tr>
              <a:tr h="277779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46405" indent="-44640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noProof="0">
                          <a:solidFill>
                            <a:srgbClr val="000000"/>
                          </a:solidFill>
                          <a:effectLst/>
                        </a:rPr>
                        <a:t>Does the system provide up to date information?</a:t>
                      </a:r>
                      <a:endParaRPr lang="en-GB" sz="1200" b="0" noProof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260" marR="17260" marT="0" marB="0"/>
                </a:tc>
                <a:tc>
                  <a:txBody>
                    <a:bodyPr/>
                    <a:lstStyle/>
                    <a:p>
                      <a:pPr marL="446405" indent="-44640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noProof="0" dirty="0">
                          <a:solidFill>
                            <a:srgbClr val="000000"/>
                          </a:solidFill>
                          <a:effectLst/>
                        </a:rPr>
                        <a:t>3.8</a:t>
                      </a:r>
                      <a:endParaRPr lang="en-GB" sz="1200" b="1" noProof="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260" marR="17260" marT="0" marB="0"/>
                </a:tc>
                <a:tc>
                  <a:txBody>
                    <a:bodyPr/>
                    <a:lstStyle/>
                    <a:p>
                      <a:pPr marL="446405" indent="-44640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i="1" noProof="0" dirty="0">
                          <a:solidFill>
                            <a:srgbClr val="000000"/>
                          </a:solidFill>
                          <a:effectLst/>
                        </a:rPr>
                        <a:t>1.12</a:t>
                      </a:r>
                      <a:endParaRPr lang="en-GB" sz="1200" b="0" i="1" noProof="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260" marR="17260" marT="0" marB="0"/>
                </a:tc>
                <a:extLst>
                  <a:ext uri="{0D108BD9-81ED-4DB2-BD59-A6C34878D82A}">
                    <a16:rowId xmlns:a16="http://schemas.microsoft.com/office/drawing/2014/main" val="556807599"/>
                  </a:ext>
                </a:extLst>
              </a:tr>
            </a:tbl>
          </a:graphicData>
        </a:graphic>
      </p:graphicFrame>
      <p:sp>
        <p:nvSpPr>
          <p:cNvPr id="13" name="Rechteck 7">
            <a:extLst>
              <a:ext uri="{FF2B5EF4-FFF2-40B4-BE49-F238E27FC236}">
                <a16:creationId xmlns:a16="http://schemas.microsoft.com/office/drawing/2014/main" id="{E1283156-DEB8-49CD-AEAD-9FC036A177F1}"/>
              </a:ext>
            </a:extLst>
          </p:cNvPr>
          <p:cNvSpPr/>
          <p:nvPr/>
        </p:nvSpPr>
        <p:spPr>
          <a:xfrm>
            <a:off x="749382" y="5921648"/>
            <a:ext cx="7625055" cy="275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6405" indent="-446405" algn="r">
              <a:lnSpc>
                <a:spcPct val="107000"/>
              </a:lnSpc>
            </a:pPr>
            <a:r>
              <a:rPr lang="en-GB" sz="12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 = almost never; 2 = some of the time; 3 = about half of the time; </a:t>
            </a:r>
            <a:r>
              <a:rPr lang="de-DE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sz="12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4 = almost of the time; 5 = almost always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83277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C78551CE-8FF1-47E5-906E-18156DCF66E3}"/>
              </a:ext>
            </a:extLst>
          </p:cNvPr>
          <p:cNvSpPr txBox="1"/>
          <p:nvPr/>
        </p:nvSpPr>
        <p:spPr>
          <a:xfrm>
            <a:off x="3306470" y="6525158"/>
            <a:ext cx="27322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Network Committee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5AAB7A5-D992-4D58-AF13-EFB2480B5B67}"/>
              </a:ext>
            </a:extLst>
          </p:cNvPr>
          <p:cNvSpPr txBox="1"/>
          <p:nvPr/>
        </p:nvSpPr>
        <p:spPr>
          <a:xfrm>
            <a:off x="248717" y="6523321"/>
            <a:ext cx="21878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18/05/2020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792143-67E2-480B-80FA-099841CB8090}"/>
              </a:ext>
            </a:extLst>
          </p:cNvPr>
          <p:cNvSpPr txBox="1"/>
          <p:nvPr/>
        </p:nvSpPr>
        <p:spPr>
          <a:xfrm>
            <a:off x="8405165" y="6517841"/>
            <a:ext cx="4901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200">
                <a:solidFill>
                  <a:schemeClr val="bg1"/>
                </a:solidFill>
              </a:defRPr>
            </a:lvl1pPr>
          </a:lstStyle>
          <a:p>
            <a:pPr algn="r"/>
            <a:fld id="{809D4733-94DE-4B69-9A20-6ADE7D83BCDF}" type="slidenum">
              <a:rPr lang="en-GB" smtClean="0"/>
              <a:pPr algn="r"/>
              <a:t>7</a:t>
            </a:fld>
            <a:endParaRPr lang="en-GB" dirty="0"/>
          </a:p>
        </p:txBody>
      </p:sp>
      <p:pic>
        <p:nvPicPr>
          <p:cNvPr id="14" name="Picture 13" descr="A picture containing clipart&#10;&#10;Description automatically generated">
            <a:extLst>
              <a:ext uri="{FF2B5EF4-FFF2-40B4-BE49-F238E27FC236}">
                <a16:creationId xmlns:a16="http://schemas.microsoft.com/office/drawing/2014/main" id="{CB3A1285-2BA5-4B29-8DE5-A77871F6F0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5853" y="410508"/>
            <a:ext cx="1899430" cy="683795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9D613A2-B381-4344-8162-7B4FE9D8552C}"/>
              </a:ext>
            </a:extLst>
          </p:cNvPr>
          <p:cNvSpPr txBox="1">
            <a:spLocks/>
          </p:cNvSpPr>
          <p:nvPr/>
        </p:nvSpPr>
        <p:spPr>
          <a:xfrm>
            <a:off x="1053821" y="1857397"/>
            <a:ext cx="7036357" cy="398079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0000"/>
                </a:solidFill>
              </a:rPr>
              <a:t>Collect together metadata relating to all the data objects for a study, wherever they are, in a single repository</a:t>
            </a:r>
            <a:br>
              <a:rPr lang="en-GB" sz="2000" dirty="0">
                <a:solidFill>
                  <a:srgbClr val="000000"/>
                </a:solidFill>
              </a:rPr>
            </a:br>
            <a:endParaRPr lang="en-GB" sz="2000" dirty="0">
              <a:solidFill>
                <a:srgbClr val="000000"/>
              </a:solidFill>
            </a:endParaRPr>
          </a:p>
          <a:p>
            <a:pPr algn="just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0000"/>
                </a:solidFill>
              </a:rPr>
              <a:t>Ensure easy access when possible, otherwise give details of how access can be obtained</a:t>
            </a:r>
          </a:p>
          <a:p>
            <a:pPr algn="just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endParaRPr lang="en-GB" sz="2000" dirty="0">
              <a:solidFill>
                <a:srgbClr val="000000"/>
              </a:solidFill>
            </a:endParaRPr>
          </a:p>
          <a:p>
            <a:pPr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0000"/>
                </a:solidFill>
              </a:rPr>
              <a:t>Introduce and apply a standard metadata schema (based on DataCite) for clinical trial data objects</a:t>
            </a:r>
            <a:br>
              <a:rPr lang="en-GB" sz="2000" dirty="0">
                <a:solidFill>
                  <a:srgbClr val="000000"/>
                </a:solidFill>
              </a:rPr>
            </a:br>
            <a:endParaRPr lang="en-GB" sz="2000" dirty="0">
              <a:solidFill>
                <a:srgbClr val="000000"/>
              </a:solidFill>
            </a:endParaRPr>
          </a:p>
          <a:p>
            <a:pPr algn="just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0000"/>
                </a:solidFill>
              </a:rPr>
              <a:t>Bring all the information together in a single, easy to use web portal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6383246-2DF1-4097-A4E5-9A24F0639807}"/>
              </a:ext>
            </a:extLst>
          </p:cNvPr>
          <p:cNvSpPr txBox="1"/>
          <p:nvPr/>
        </p:nvSpPr>
        <p:spPr>
          <a:xfrm>
            <a:off x="544498" y="480931"/>
            <a:ext cx="4784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accent6">
                    <a:lumMod val="75000"/>
                  </a:schemeClr>
                </a:solidFill>
                <a:cs typeface="Aldhabi" panose="020B0604020202020204" pitchFamily="2" charset="-78"/>
              </a:rPr>
              <a:t>Some issues</a:t>
            </a:r>
          </a:p>
        </p:txBody>
      </p:sp>
    </p:spTree>
    <p:extLst>
      <p:ext uri="{BB962C8B-B14F-4D97-AF65-F5344CB8AC3E}">
        <p14:creationId xmlns:p14="http://schemas.microsoft.com/office/powerpoint/2010/main" val="33826943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C78551CE-8FF1-47E5-906E-18156DCF66E3}"/>
              </a:ext>
            </a:extLst>
          </p:cNvPr>
          <p:cNvSpPr txBox="1"/>
          <p:nvPr/>
        </p:nvSpPr>
        <p:spPr>
          <a:xfrm>
            <a:off x="3306470" y="6525158"/>
            <a:ext cx="27322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Network Committee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5AAB7A5-D992-4D58-AF13-EFB2480B5B67}"/>
              </a:ext>
            </a:extLst>
          </p:cNvPr>
          <p:cNvSpPr txBox="1"/>
          <p:nvPr/>
        </p:nvSpPr>
        <p:spPr>
          <a:xfrm>
            <a:off x="248717" y="6523321"/>
            <a:ext cx="21878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18/05/2020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792143-67E2-480B-80FA-099841CB8090}"/>
              </a:ext>
            </a:extLst>
          </p:cNvPr>
          <p:cNvSpPr txBox="1"/>
          <p:nvPr/>
        </p:nvSpPr>
        <p:spPr>
          <a:xfrm>
            <a:off x="8405165" y="6517841"/>
            <a:ext cx="4901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200">
                <a:solidFill>
                  <a:schemeClr val="bg1"/>
                </a:solidFill>
              </a:defRPr>
            </a:lvl1pPr>
          </a:lstStyle>
          <a:p>
            <a:pPr algn="r"/>
            <a:fld id="{809D4733-94DE-4B69-9A20-6ADE7D83BCDF}" type="slidenum">
              <a:rPr lang="en-GB" smtClean="0"/>
              <a:pPr algn="r"/>
              <a:t>8</a:t>
            </a:fld>
            <a:endParaRPr lang="en-GB" dirty="0"/>
          </a:p>
        </p:txBody>
      </p:sp>
      <p:pic>
        <p:nvPicPr>
          <p:cNvPr id="14" name="Picture 13" descr="A picture containing clipart&#10;&#10;Description automatically generated">
            <a:extLst>
              <a:ext uri="{FF2B5EF4-FFF2-40B4-BE49-F238E27FC236}">
                <a16:creationId xmlns:a16="http://schemas.microsoft.com/office/drawing/2014/main" id="{CB3A1285-2BA5-4B29-8DE5-A77871F6F0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5853" y="410508"/>
            <a:ext cx="1899430" cy="683795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9D613A2-B381-4344-8162-7B4FE9D8552C}"/>
              </a:ext>
            </a:extLst>
          </p:cNvPr>
          <p:cNvSpPr txBox="1">
            <a:spLocks/>
          </p:cNvSpPr>
          <p:nvPr/>
        </p:nvSpPr>
        <p:spPr>
          <a:xfrm>
            <a:off x="1053821" y="1517433"/>
            <a:ext cx="7036357" cy="398079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0000"/>
                </a:solidFill>
              </a:rPr>
              <a:t>MDR adopted into the EOSC Hub project as an ‘early adoptee’</a:t>
            </a:r>
          </a:p>
          <a:p>
            <a:pPr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rgbClr val="000000"/>
                </a:solidFill>
              </a:rPr>
              <a:t>April – December 2020, 7 PM</a:t>
            </a:r>
          </a:p>
          <a:p>
            <a:pPr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rgbClr val="000000"/>
                </a:solidFill>
              </a:rPr>
              <a:t>Partners: INFN, OneData, </a:t>
            </a:r>
            <a:r>
              <a:rPr lang="en-US" sz="2000" dirty="0" err="1">
                <a:solidFill>
                  <a:srgbClr val="000000"/>
                </a:solidFill>
              </a:rPr>
              <a:t>SURFsara</a:t>
            </a:r>
            <a:r>
              <a:rPr lang="en-US" sz="2000" dirty="0">
                <a:solidFill>
                  <a:srgbClr val="000000"/>
                </a:solidFill>
              </a:rPr>
              <a:t>, DKRZ</a:t>
            </a:r>
          </a:p>
          <a:p>
            <a:pPr marL="0" indent="0">
              <a:buClr>
                <a:schemeClr val="accent3">
                  <a:lumMod val="75000"/>
                </a:schemeClr>
              </a:buClr>
              <a:buNone/>
            </a:pPr>
            <a:endParaRPr lang="en-US" sz="2000" dirty="0">
              <a:solidFill>
                <a:srgbClr val="000000"/>
              </a:solidFill>
            </a:endParaRPr>
          </a:p>
          <a:p>
            <a:pPr marL="0" indent="0">
              <a:buClr>
                <a:schemeClr val="accent3">
                  <a:lumMod val="75000"/>
                </a:schemeClr>
              </a:buClr>
              <a:buNone/>
            </a:pPr>
            <a:r>
              <a:rPr lang="en-US" sz="2000" dirty="0">
                <a:solidFill>
                  <a:srgbClr val="000000"/>
                </a:solidFill>
              </a:rPr>
              <a:t>Tasks include…</a:t>
            </a:r>
          </a:p>
          <a:p>
            <a:pPr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rgbClr val="000000"/>
                </a:solidFill>
              </a:rPr>
              <a:t>Revising and improving web portal</a:t>
            </a:r>
          </a:p>
          <a:p>
            <a:pPr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rgbClr val="000000"/>
                </a:solidFill>
              </a:rPr>
              <a:t>Upgrading metadata injection / access process</a:t>
            </a:r>
          </a:p>
          <a:p>
            <a:pPr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rgbClr val="000000"/>
                </a:solidFill>
              </a:rPr>
              <a:t>Developing further the Elasticsearch-based APIs</a:t>
            </a:r>
          </a:p>
          <a:p>
            <a:pPr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rgbClr val="000000"/>
                </a:solidFill>
              </a:rPr>
              <a:t>Collecting data on user actions and feedback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6383246-2DF1-4097-A4E5-9A24F0639807}"/>
              </a:ext>
            </a:extLst>
          </p:cNvPr>
          <p:cNvSpPr txBox="1"/>
          <p:nvPr/>
        </p:nvSpPr>
        <p:spPr>
          <a:xfrm>
            <a:off x="544498" y="480931"/>
            <a:ext cx="4784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accent6">
                    <a:lumMod val="75000"/>
                  </a:schemeClr>
                </a:solidFill>
                <a:cs typeface="Aldhabi" panose="020B0604020202020204" pitchFamily="2" charset="-78"/>
              </a:rPr>
              <a:t>Plans in EOSC Hub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E05B877-100A-4251-AF4C-041FE09815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8300" y="4423142"/>
            <a:ext cx="1254535" cy="1381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6679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C78551CE-8FF1-47E5-906E-18156DCF66E3}"/>
              </a:ext>
            </a:extLst>
          </p:cNvPr>
          <p:cNvSpPr txBox="1"/>
          <p:nvPr/>
        </p:nvSpPr>
        <p:spPr>
          <a:xfrm>
            <a:off x="3306470" y="6525158"/>
            <a:ext cx="27322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Network Committee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5AAB7A5-D992-4D58-AF13-EFB2480B5B67}"/>
              </a:ext>
            </a:extLst>
          </p:cNvPr>
          <p:cNvSpPr txBox="1"/>
          <p:nvPr/>
        </p:nvSpPr>
        <p:spPr>
          <a:xfrm>
            <a:off x="248717" y="6523321"/>
            <a:ext cx="21878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18/05/2020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792143-67E2-480B-80FA-099841CB8090}"/>
              </a:ext>
            </a:extLst>
          </p:cNvPr>
          <p:cNvSpPr txBox="1"/>
          <p:nvPr/>
        </p:nvSpPr>
        <p:spPr>
          <a:xfrm>
            <a:off x="8405165" y="6517841"/>
            <a:ext cx="4901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200">
                <a:solidFill>
                  <a:schemeClr val="bg1"/>
                </a:solidFill>
              </a:defRPr>
            </a:lvl1pPr>
          </a:lstStyle>
          <a:p>
            <a:pPr algn="r"/>
            <a:fld id="{809D4733-94DE-4B69-9A20-6ADE7D83BCDF}" type="slidenum">
              <a:rPr lang="en-GB" smtClean="0"/>
              <a:pPr algn="r"/>
              <a:t>9</a:t>
            </a:fld>
            <a:endParaRPr lang="en-GB" dirty="0"/>
          </a:p>
        </p:txBody>
      </p:sp>
      <p:pic>
        <p:nvPicPr>
          <p:cNvPr id="14" name="Picture 13" descr="A picture containing clipart&#10;&#10;Description automatically generated">
            <a:extLst>
              <a:ext uri="{FF2B5EF4-FFF2-40B4-BE49-F238E27FC236}">
                <a16:creationId xmlns:a16="http://schemas.microsoft.com/office/drawing/2014/main" id="{CB3A1285-2BA5-4B29-8DE5-A77871F6F0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5853" y="410508"/>
            <a:ext cx="1899430" cy="683795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9D613A2-B381-4344-8162-7B4FE9D8552C}"/>
              </a:ext>
            </a:extLst>
          </p:cNvPr>
          <p:cNvSpPr txBox="1">
            <a:spLocks/>
          </p:cNvSpPr>
          <p:nvPr/>
        </p:nvSpPr>
        <p:spPr>
          <a:xfrm>
            <a:off x="1211476" y="1549966"/>
            <a:ext cx="7036357" cy="398079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rgbClr val="000000"/>
                </a:solidFill>
              </a:rPr>
              <a:t>Included in EOSC Life, WP1</a:t>
            </a:r>
          </a:p>
          <a:p>
            <a:pPr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rgbClr val="000000"/>
                </a:solidFill>
              </a:rPr>
              <a:t>April 2020 – March 2022, 18 PM</a:t>
            </a:r>
          </a:p>
          <a:p>
            <a:pPr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endParaRPr lang="en-US" sz="2000" dirty="0">
              <a:solidFill>
                <a:srgbClr val="000000"/>
              </a:solidFill>
            </a:endParaRPr>
          </a:p>
          <a:p>
            <a:pPr marL="0" indent="0">
              <a:buClr>
                <a:schemeClr val="accent3">
                  <a:lumMod val="75000"/>
                </a:schemeClr>
              </a:buClr>
              <a:buNone/>
            </a:pPr>
            <a:r>
              <a:rPr lang="en-GB" sz="2000" dirty="0">
                <a:solidFill>
                  <a:srgbClr val="000000"/>
                </a:solidFill>
              </a:rPr>
              <a:t>Tasks include</a:t>
            </a:r>
          </a:p>
          <a:p>
            <a:pPr algn="just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rgbClr val="000000"/>
                </a:solidFill>
              </a:rPr>
              <a:t>Revising the metadata scheme, integrating with other schemas</a:t>
            </a:r>
          </a:p>
          <a:p>
            <a:pPr algn="just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rgbClr val="000000"/>
                </a:solidFill>
              </a:rPr>
              <a:t>Better supporting re-interrogation of sources and updating</a:t>
            </a:r>
          </a:p>
          <a:p>
            <a:pPr algn="just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rgbClr val="000000"/>
                </a:solidFill>
              </a:rPr>
              <a:t>Extending extraction to other data repositories (about 10)</a:t>
            </a:r>
          </a:p>
          <a:p>
            <a:pPr algn="just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rgbClr val="000000"/>
                </a:solidFill>
              </a:rPr>
              <a:t>Preparation of API supporting data access</a:t>
            </a:r>
          </a:p>
          <a:p>
            <a:pPr algn="just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rgbClr val="000000"/>
                </a:solidFill>
              </a:rPr>
              <a:t>Integration with other WPs in EOSC-Life (e.g. AAI)</a:t>
            </a:r>
            <a:endParaRPr lang="en-GB" sz="2000" dirty="0">
              <a:solidFill>
                <a:srgbClr val="00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6383246-2DF1-4097-A4E5-9A24F0639807}"/>
              </a:ext>
            </a:extLst>
          </p:cNvPr>
          <p:cNvSpPr txBox="1"/>
          <p:nvPr/>
        </p:nvSpPr>
        <p:spPr>
          <a:xfrm>
            <a:off x="583911" y="465542"/>
            <a:ext cx="4784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accent6">
                    <a:lumMod val="75000"/>
                  </a:schemeClr>
                </a:solidFill>
                <a:cs typeface="Aldhabi" panose="020B0604020202020204" pitchFamily="2" charset="-78"/>
              </a:rPr>
              <a:t>Plans in EOSC Life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BCD77D5-F681-433B-852E-6C5046D6F0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2692" y="4385417"/>
            <a:ext cx="2947500" cy="1845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8953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 Green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BDB955F22AE254C889D27BAC7874DEC" ma:contentTypeVersion="13" ma:contentTypeDescription="Create a new document." ma:contentTypeScope="" ma:versionID="adcf53c9230edcac9365dfe73a56ba9d">
  <xsd:schema xmlns:xsd="http://www.w3.org/2001/XMLSchema" xmlns:xs="http://www.w3.org/2001/XMLSchema" xmlns:p="http://schemas.microsoft.com/office/2006/metadata/properties" xmlns:ns3="f880a152-6833-4161-9229-515114f46f2b" xmlns:ns4="9bf5c2b9-803d-4dc3-b8f7-35abf49f9d26" targetNamespace="http://schemas.microsoft.com/office/2006/metadata/properties" ma:root="true" ma:fieldsID="24bcd8013083014c98630e81e18ce837" ns3:_="" ns4:_="">
    <xsd:import namespace="f880a152-6833-4161-9229-515114f46f2b"/>
    <xsd:import namespace="9bf5c2b9-803d-4dc3-b8f7-35abf49f9d26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80a152-6833-4161-9229-515114f46f2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f5c2b9-803d-4dc3-b8f7-35abf49f9d2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4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7A67B72-6CEA-4D4E-9943-67282ED18AD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880a152-6833-4161-9229-515114f46f2b"/>
    <ds:schemaRef ds:uri="9bf5c2b9-803d-4dc3-b8f7-35abf49f9d2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9F4E652-20BE-4AB0-A589-075BBC02470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A217A7E-04C0-4733-AEAD-F40B90594ECA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75</TotalTime>
  <Words>682</Words>
  <Application>Microsoft Office PowerPoint</Application>
  <PresentationFormat>On-screen Show (4:3)</PresentationFormat>
  <Paragraphs>130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Steve Canham</dc:creator>
  <cp:lastModifiedBy>Steve Canham</cp:lastModifiedBy>
  <cp:revision>5</cp:revision>
  <dcterms:created xsi:type="dcterms:W3CDTF">2020-05-18T09:19:30Z</dcterms:created>
  <dcterms:modified xsi:type="dcterms:W3CDTF">2020-05-18T10:36:55Z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0x0101009BDB955F22AE254C889D27BAC7874DEC</vt:lpwstr>
  </property>
</Properties>
</file>