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473" r:id="rId2"/>
    <p:sldId id="396" r:id="rId3"/>
    <p:sldId id="360" r:id="rId4"/>
    <p:sldId id="968151560" r:id="rId5"/>
    <p:sldId id="968151569" r:id="rId6"/>
    <p:sldId id="968151567" r:id="rId7"/>
    <p:sldId id="968151550" r:id="rId8"/>
    <p:sldId id="968151568" r:id="rId9"/>
    <p:sldId id="968151570" r:id="rId10"/>
    <p:sldId id="398" r:id="rId11"/>
    <p:sldId id="399" r:id="rId12"/>
    <p:sldId id="401" r:id="rId13"/>
    <p:sldId id="968151571" r:id="rId14"/>
    <p:sldId id="968151572" r:id="rId15"/>
    <p:sldId id="968151573" r:id="rId16"/>
    <p:sldId id="968151558" r:id="rId17"/>
    <p:sldId id="96815155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 Ohmann" initials="CO" lastIdx="5" clrIdx="0">
    <p:extLst>
      <p:ext uri="{19B8F6BF-5375-455C-9EA6-DF929625EA0E}">
        <p15:presenceInfo xmlns:p15="http://schemas.microsoft.com/office/powerpoint/2012/main" userId="2c6a084e6d88910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7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5B45B-70F4-4E55-A8A7-3056017B5C48}" type="datetimeFigureOut">
              <a:rPr lang="de-DE" smtClean="0"/>
              <a:t>16.01.2019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8C736-756F-40D4-A8DE-0EAA6BDA2D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1058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2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3573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BC1132-542A-427E-9A1B-B5D046FB45EC}" type="slidenum">
              <a:rPr lang="en-GB" altLang="de-DE" sz="1300" smtClean="0"/>
              <a:pPr>
                <a:spcBef>
                  <a:spcPct val="0"/>
                </a:spcBef>
              </a:pPr>
              <a:t>3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953302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4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4180425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5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940247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BC1132-542A-427E-9A1B-B5D046FB45EC}" type="slidenum">
              <a:rPr lang="en-GB" altLang="de-DE" sz="1300" smtClean="0"/>
              <a:pPr>
                <a:spcBef>
                  <a:spcPct val="0"/>
                </a:spcBef>
              </a:pPr>
              <a:t>6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2994244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7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3220702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BC1132-542A-427E-9A1B-B5D046FB45EC}" type="slidenum">
              <a:rPr lang="en-GB" altLang="de-DE" sz="1300" smtClean="0"/>
              <a:pPr>
                <a:spcBef>
                  <a:spcPct val="0"/>
                </a:spcBef>
              </a:pPr>
              <a:t>8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2758238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9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1637221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 dirty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10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420705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11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420705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12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2554859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13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1895195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14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1589056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15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3597525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16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117730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3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925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93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41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13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85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573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F0955-1C00-4F96-ABC1-2BD977E9218D}" type="slidenum">
              <a:rPr lang="en-GB" altLang="de-DE" sz="1300" smtClean="0"/>
              <a:pPr>
                <a:spcBef>
                  <a:spcPct val="0"/>
                </a:spcBef>
              </a:pPr>
              <a:t>17</a:t>
            </a:fld>
            <a:endParaRPr lang="en-GB" altLang="de-DE" sz="1300"/>
          </a:p>
        </p:txBody>
      </p:sp>
    </p:spTree>
    <p:extLst>
      <p:ext uri="{BB962C8B-B14F-4D97-AF65-F5344CB8AC3E}">
        <p14:creationId xmlns:p14="http://schemas.microsoft.com/office/powerpoint/2010/main" val="3667677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03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05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89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865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22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86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872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8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510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14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56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9BB78-8769-48D4-81BD-A0028E89525A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CA776-9229-4CCA-A917-81020D17DB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52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821408-2A97-4F94-8E69-3D90180B2AD2}"/>
              </a:ext>
            </a:extLst>
          </p:cNvPr>
          <p:cNvCxnSpPr/>
          <p:nvPr/>
        </p:nvCxnSpPr>
        <p:spPr>
          <a:xfrm>
            <a:off x="468313" y="1341438"/>
            <a:ext cx="84089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9" name="Rectangle 3">
            <a:extLst>
              <a:ext uri="{FF2B5EF4-FFF2-40B4-BE49-F238E27FC236}">
                <a16:creationId xmlns:a16="http://schemas.microsoft.com/office/drawing/2014/main" id="{E67A9D3F-73DE-48D8-AD6B-565A5CF67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792288"/>
            <a:ext cx="82804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fr-FR" altLang="de-DE" sz="4800" b="1" dirty="0"/>
              <a:t>ECRIN </a:t>
            </a:r>
            <a:r>
              <a:rPr lang="fr-FR" altLang="de-DE" sz="4800" b="1" dirty="0" err="1"/>
              <a:t>work</a:t>
            </a:r>
            <a:r>
              <a:rPr lang="fr-FR" altLang="de-DE" sz="4800" b="1" dirty="0"/>
              <a:t> in </a:t>
            </a:r>
            <a:r>
              <a:rPr lang="fr-FR" altLang="de-DE" sz="4800" b="1" dirty="0" err="1"/>
              <a:t>eXtreme</a:t>
            </a:r>
            <a:r>
              <a:rPr lang="fr-FR" altLang="de-DE" sz="4800" b="1" dirty="0"/>
              <a:t> Data Cloud (XDC): </a:t>
            </a:r>
            <a:r>
              <a:rPr lang="fr-FR" altLang="de-DE" sz="4800" b="1" dirty="0" err="1"/>
              <a:t>Clinical</a:t>
            </a:r>
            <a:r>
              <a:rPr lang="fr-FR" altLang="de-DE" sz="4800" b="1" dirty="0"/>
              <a:t> trial </a:t>
            </a:r>
            <a:r>
              <a:rPr lang="fr-FR" altLang="de-DE" sz="4800" b="1" dirty="0" err="1"/>
              <a:t>metadata</a:t>
            </a:r>
            <a:r>
              <a:rPr lang="fr-FR" altLang="de-DE" sz="4800" b="1" dirty="0"/>
              <a:t> repository</a:t>
            </a:r>
            <a:endParaRPr lang="fr-FR" altLang="de-DE" sz="4800" dirty="0"/>
          </a:p>
        </p:txBody>
      </p:sp>
      <p:sp>
        <p:nvSpPr>
          <p:cNvPr id="4100" name="Line 6">
            <a:extLst>
              <a:ext uri="{FF2B5EF4-FFF2-40B4-BE49-F238E27FC236}">
                <a16:creationId xmlns:a16="http://schemas.microsoft.com/office/drawing/2014/main" id="{DF0AFD99-534D-4F24-8218-868C0C3BDC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7188" y="4175125"/>
            <a:ext cx="8429625" cy="46038"/>
          </a:xfrm>
          <a:prstGeom prst="line">
            <a:avLst/>
          </a:prstGeom>
          <a:noFill/>
          <a:ln w="38100">
            <a:solidFill>
              <a:srgbClr val="FCA3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101" name="Text Box 4">
            <a:extLst>
              <a:ext uri="{FF2B5EF4-FFF2-40B4-BE49-F238E27FC236}">
                <a16:creationId xmlns:a16="http://schemas.microsoft.com/office/drawing/2014/main" id="{A1DB0D77-CE84-485A-97C0-71E4EDCBC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841865"/>
            <a:ext cx="85010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it-IT" sz="2000" dirty="0">
                <a:latin typeface="Arial Narrow" panose="020B0606020202030204" pitchFamily="34" charset="0"/>
              </a:rPr>
              <a:t>XDC Workshop</a:t>
            </a:r>
            <a:br>
              <a:rPr lang="de-DE" altLang="it-IT" sz="2000" dirty="0">
                <a:latin typeface="Arial Narrow" panose="020B0606020202030204" pitchFamily="34" charset="0"/>
              </a:rPr>
            </a:br>
            <a:r>
              <a:rPr lang="de-DE" altLang="it-IT" sz="2000" dirty="0">
                <a:latin typeface="Arial Narrow" panose="020B0606020202030204" pitchFamily="34" charset="0"/>
              </a:rPr>
              <a:t>17 </a:t>
            </a:r>
            <a:r>
              <a:rPr lang="de-DE" altLang="it-IT" sz="2000" dirty="0" err="1">
                <a:latin typeface="Arial Narrow" panose="020B0606020202030204" pitchFamily="34" charset="0"/>
              </a:rPr>
              <a:t>January</a:t>
            </a:r>
            <a:r>
              <a:rPr lang="de-DE" altLang="it-IT" sz="2000" dirty="0">
                <a:latin typeface="Arial Narrow" panose="020B0606020202030204" pitchFamily="34" charset="0"/>
              </a:rPr>
              <a:t> 2019, Paris</a:t>
            </a:r>
            <a:br>
              <a:rPr lang="de-DE" altLang="it-IT" sz="2000" dirty="0">
                <a:latin typeface="Arial Narrow" panose="020B0606020202030204" pitchFamily="34" charset="0"/>
              </a:rPr>
            </a:br>
            <a:endParaRPr lang="de-DE" altLang="it-IT" sz="2000" dirty="0"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it-IT" sz="2000" dirty="0">
                <a:latin typeface="Arial Narrow" panose="020B0606020202030204" pitchFamily="34" charset="0"/>
              </a:rPr>
              <a:t>Christian Ohmann (ECRIN)</a:t>
            </a:r>
          </a:p>
        </p:txBody>
      </p:sp>
      <p:pic>
        <p:nvPicPr>
          <p:cNvPr id="4102" name="Picture 7" descr="http://europa.eu/about-eu/basic-information/symbols/images/flag_yellow_low.jpg">
            <a:extLst>
              <a:ext uri="{FF2B5EF4-FFF2-40B4-BE49-F238E27FC236}">
                <a16:creationId xmlns:a16="http://schemas.microsoft.com/office/drawing/2014/main" id="{24508557-DD2B-4860-B8BE-4B61A8AC7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65100"/>
            <a:ext cx="1116013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Image 1">
            <a:extLst>
              <a:ext uri="{FF2B5EF4-FFF2-40B4-BE49-F238E27FC236}">
                <a16:creationId xmlns:a16="http://schemas.microsoft.com/office/drawing/2014/main" id="{8F8D8BE7-7FEA-48F2-BF97-3E10D3114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251618"/>
            <a:ext cx="264636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CF2DC39-34EA-4E95-9657-BA52E34BE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450" y="183961"/>
            <a:ext cx="1343025" cy="99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39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539552" y="1628800"/>
            <a:ext cx="826631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 </a:t>
            </a:r>
            <a:r>
              <a:rPr lang="en-GB" sz="2000" b="1" dirty="0"/>
              <a:t>metadata repository (MDR)</a:t>
            </a:r>
            <a:r>
              <a:rPr lang="en-GB" sz="2000" dirty="0"/>
              <a:t>, implemented as single portal system, should allow</a:t>
            </a:r>
          </a:p>
          <a:p>
            <a:endParaRPr lang="de-D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/>
              <a:t>Identification of clinical research studies </a:t>
            </a:r>
            <a:r>
              <a:rPr lang="en-GB" sz="2000" i="1" dirty="0"/>
              <a:t>(e.g. via clinical trial registries)</a:t>
            </a:r>
            <a:br>
              <a:rPr lang="en-GB" sz="2000" i="1" dirty="0"/>
            </a:br>
            <a:r>
              <a:rPr lang="en-GB" sz="2000" i="1" dirty="0"/>
              <a:t> </a:t>
            </a:r>
            <a:endParaRPr lang="de-DE" sz="2000" i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/>
              <a:t>Display and selection of data objects related to a specific clinical study</a:t>
            </a:r>
            <a:br>
              <a:rPr lang="en-GB" sz="2000" dirty="0"/>
            </a:br>
            <a:r>
              <a:rPr lang="en-GB" sz="2000" dirty="0"/>
              <a:t> </a:t>
            </a:r>
            <a:endParaRPr lang="de-D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/>
              <a:t>Display of metadata of a data object, including nature of the object </a:t>
            </a:r>
            <a:r>
              <a:rPr lang="en-GB" sz="2000" i="1" dirty="0"/>
              <a:t>(e.g. name, type, provenance) </a:t>
            </a:r>
            <a:r>
              <a:rPr lang="en-GB" sz="2000" dirty="0"/>
              <a:t>and the mode of access </a:t>
            </a:r>
            <a:r>
              <a:rPr lang="en-GB" sz="2000" i="1" dirty="0"/>
              <a:t>(public, restricted, private).</a:t>
            </a:r>
            <a:br>
              <a:rPr lang="en-GB" sz="2000" i="1" dirty="0"/>
            </a:br>
            <a:endParaRPr lang="de-DE" sz="2000" i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/>
              <a:t>Link to the data object </a:t>
            </a:r>
            <a:r>
              <a:rPr lang="en-GB" sz="2000" i="1" dirty="0"/>
              <a:t>(if possible)</a:t>
            </a:r>
            <a:endParaRPr lang="de-DE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6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9029FD5F-002E-4068-A517-166C9B27FAF2}"/>
              </a:ext>
            </a:extLst>
          </p:cNvPr>
          <p:cNvSpPr txBox="1"/>
          <p:nvPr/>
        </p:nvSpPr>
        <p:spPr>
          <a:xfrm>
            <a:off x="2987675" y="260648"/>
            <a:ext cx="58181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b="1" dirty="0" err="1">
                <a:latin typeface="+mn-lt"/>
              </a:rPr>
              <a:t>eXtreme</a:t>
            </a:r>
            <a:r>
              <a:rPr lang="fr-FR" altLang="de-DE" sz="2400" b="1" dirty="0">
                <a:latin typeface="+mn-lt"/>
              </a:rPr>
              <a:t> </a:t>
            </a:r>
            <a:r>
              <a:rPr lang="fr-FR" altLang="de-DE" sz="2400" b="1" dirty="0" err="1">
                <a:latin typeface="+mn-lt"/>
              </a:rPr>
              <a:t>dataCloud</a:t>
            </a:r>
            <a:r>
              <a:rPr lang="fr-FR" altLang="de-DE" sz="2400" b="1" dirty="0">
                <a:latin typeface="+mn-lt"/>
              </a:rPr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dirty="0"/>
              <a:t>Concept</a:t>
            </a:r>
          </a:p>
        </p:txBody>
      </p:sp>
    </p:spTree>
    <p:extLst>
      <p:ext uri="{BB962C8B-B14F-4D97-AF65-F5344CB8AC3E}">
        <p14:creationId xmlns:p14="http://schemas.microsoft.com/office/powerpoint/2010/main" val="627705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827088" y="1844675"/>
            <a:ext cx="1484312" cy="14398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Clinical </a:t>
            </a:r>
            <a:r>
              <a:rPr lang="de-DE" dirty="0" err="1"/>
              <a:t>trial</a:t>
            </a:r>
            <a:endParaRPr lang="de-DE" sz="1400" dirty="0"/>
          </a:p>
        </p:txBody>
      </p:sp>
      <p:sp>
        <p:nvSpPr>
          <p:cNvPr id="13" name="Ellipse 12"/>
          <p:cNvSpPr/>
          <p:nvPr/>
        </p:nvSpPr>
        <p:spPr>
          <a:xfrm>
            <a:off x="4211638" y="1533525"/>
            <a:ext cx="1368425" cy="12477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/>
              <a:t>Patient-level </a:t>
            </a:r>
            <a:r>
              <a:rPr lang="de-DE" sz="1400" dirty="0" err="1"/>
              <a:t>data</a:t>
            </a:r>
            <a:r>
              <a:rPr lang="de-DE" sz="1400" dirty="0"/>
              <a:t> in a </a:t>
            </a:r>
            <a:r>
              <a:rPr lang="de-DE" sz="1400" dirty="0" err="1"/>
              <a:t>repository</a:t>
            </a:r>
            <a:endParaRPr lang="de-DE" sz="1400" dirty="0"/>
          </a:p>
        </p:txBody>
      </p:sp>
      <p:sp>
        <p:nvSpPr>
          <p:cNvPr id="16" name="Ellipse 15"/>
          <p:cNvSpPr/>
          <p:nvPr/>
        </p:nvSpPr>
        <p:spPr>
          <a:xfrm>
            <a:off x="323850" y="5373688"/>
            <a:ext cx="1368425" cy="1246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/>
              <a:t>Trial </a:t>
            </a:r>
            <a:r>
              <a:rPr lang="de-DE" sz="1400" dirty="0" err="1"/>
              <a:t>protocol</a:t>
            </a:r>
            <a:r>
              <a:rPr lang="de-DE" sz="1400" dirty="0"/>
              <a:t> </a:t>
            </a:r>
            <a:r>
              <a:rPr lang="de-DE" sz="1400" dirty="0" err="1"/>
              <a:t>published</a:t>
            </a:r>
            <a:r>
              <a:rPr lang="de-DE" sz="1400" dirty="0"/>
              <a:t> in </a:t>
            </a:r>
            <a:r>
              <a:rPr lang="de-DE" sz="1400" dirty="0" err="1"/>
              <a:t>journal</a:t>
            </a:r>
            <a:endParaRPr lang="de-DE" sz="1400" dirty="0"/>
          </a:p>
        </p:txBody>
      </p:sp>
      <p:sp>
        <p:nvSpPr>
          <p:cNvPr id="17" name="Ellipse 16"/>
          <p:cNvSpPr/>
          <p:nvPr/>
        </p:nvSpPr>
        <p:spPr>
          <a:xfrm>
            <a:off x="1908175" y="4991100"/>
            <a:ext cx="1368425" cy="1246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/>
              <a:t>Statistical </a:t>
            </a:r>
            <a:r>
              <a:rPr lang="de-DE" sz="1400" dirty="0" err="1"/>
              <a:t>analysis</a:t>
            </a:r>
            <a:r>
              <a:rPr lang="de-DE" sz="1400" dirty="0"/>
              <a:t> plan on </a:t>
            </a:r>
            <a:r>
              <a:rPr lang="de-DE" sz="1400" dirty="0" err="1"/>
              <a:t>trial</a:t>
            </a:r>
            <a:r>
              <a:rPr lang="de-DE" sz="1400" dirty="0"/>
              <a:t> </a:t>
            </a:r>
            <a:r>
              <a:rPr lang="de-DE" sz="1400" dirty="0" err="1"/>
              <a:t>webpage</a:t>
            </a:r>
            <a:endParaRPr lang="de-DE" sz="1400" dirty="0"/>
          </a:p>
        </p:txBody>
      </p:sp>
      <p:sp>
        <p:nvSpPr>
          <p:cNvPr id="18" name="Ellipse 17"/>
          <p:cNvSpPr/>
          <p:nvPr/>
        </p:nvSpPr>
        <p:spPr>
          <a:xfrm>
            <a:off x="3276600" y="4198938"/>
            <a:ext cx="1366838" cy="1246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/>
              <a:t>Summary </a:t>
            </a:r>
            <a:r>
              <a:rPr lang="de-DE" sz="1400" dirty="0" err="1"/>
              <a:t>results</a:t>
            </a:r>
            <a:r>
              <a:rPr lang="de-DE" sz="1400" dirty="0"/>
              <a:t> in </a:t>
            </a:r>
            <a:r>
              <a:rPr lang="de-DE" sz="1400" dirty="0" err="1"/>
              <a:t>clinical</a:t>
            </a:r>
            <a:r>
              <a:rPr lang="de-DE" sz="1400" dirty="0"/>
              <a:t> </a:t>
            </a:r>
            <a:r>
              <a:rPr lang="de-DE" sz="1400" dirty="0" err="1"/>
              <a:t>trial</a:t>
            </a:r>
            <a:r>
              <a:rPr lang="de-DE" sz="1400" dirty="0"/>
              <a:t> </a:t>
            </a:r>
            <a:r>
              <a:rPr lang="de-DE" sz="1400" dirty="0" err="1"/>
              <a:t>registry</a:t>
            </a:r>
            <a:r>
              <a:rPr lang="de-DE" sz="1400" dirty="0"/>
              <a:t> </a:t>
            </a:r>
          </a:p>
        </p:txBody>
      </p:sp>
      <p:sp>
        <p:nvSpPr>
          <p:cNvPr id="19" name="Ellipse 18"/>
          <p:cNvSpPr/>
          <p:nvPr/>
        </p:nvSpPr>
        <p:spPr>
          <a:xfrm>
            <a:off x="4003675" y="2974975"/>
            <a:ext cx="1368425" cy="1246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/>
              <a:t>Data in </a:t>
            </a:r>
            <a:r>
              <a:rPr lang="de-DE" sz="1400" dirty="0" err="1"/>
              <a:t>regulatory</a:t>
            </a:r>
            <a:r>
              <a:rPr lang="de-DE" sz="1400" dirty="0"/>
              <a:t> </a:t>
            </a:r>
            <a:r>
              <a:rPr lang="de-DE" sz="1400" dirty="0" err="1"/>
              <a:t>databases</a:t>
            </a:r>
            <a:r>
              <a:rPr lang="de-DE" sz="1400" dirty="0"/>
              <a:t> (e.g. EMA)</a:t>
            </a:r>
          </a:p>
        </p:txBody>
      </p:sp>
      <p:cxnSp>
        <p:nvCxnSpPr>
          <p:cNvPr id="4" name="Gerade Verbindung mit Pfeil 3"/>
          <p:cNvCxnSpPr/>
          <p:nvPr/>
        </p:nvCxnSpPr>
        <p:spPr>
          <a:xfrm flipH="1">
            <a:off x="1096963" y="3465513"/>
            <a:ext cx="209550" cy="1690687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  <a:alpha val="98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>
            <a:off x="2268538" y="3141663"/>
            <a:ext cx="1073150" cy="1000125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  <a:alpha val="98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1763713" y="3429000"/>
            <a:ext cx="512762" cy="1312863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  <a:alpha val="98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2495550" y="2781300"/>
            <a:ext cx="1419225" cy="684213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  <a:alpha val="98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V="1">
            <a:off x="2586038" y="2170113"/>
            <a:ext cx="1417637" cy="106362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  <a:alpha val="98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287" name="Bild 1" descr="PID-img1(1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5" y="3841750"/>
            <a:ext cx="23050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8" name="Textfeld 29"/>
          <p:cNvSpPr txBox="1">
            <a:spLocks noChangeArrowheads="1"/>
          </p:cNvSpPr>
          <p:nvPr/>
        </p:nvSpPr>
        <p:spPr bwMode="auto">
          <a:xfrm>
            <a:off x="7019925" y="3500438"/>
            <a:ext cx="1557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 b="1">
                <a:latin typeface="Arial" panose="020B0604020202020204" pitchFamily="34" charset="0"/>
              </a:rPr>
              <a:t>Data objects</a:t>
            </a:r>
          </a:p>
        </p:txBody>
      </p:sp>
      <p:cxnSp>
        <p:nvCxnSpPr>
          <p:cNvPr id="18436" name="Gerade Verbindung mit Pfeil 18435"/>
          <p:cNvCxnSpPr/>
          <p:nvPr/>
        </p:nvCxnSpPr>
        <p:spPr>
          <a:xfrm flipH="1" flipV="1">
            <a:off x="5535613" y="2781300"/>
            <a:ext cx="1031875" cy="1054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 flipH="1" flipV="1">
            <a:off x="4868863" y="4892675"/>
            <a:ext cx="1682750" cy="98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 flipH="1">
            <a:off x="3552825" y="5684838"/>
            <a:ext cx="2998788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 flipH="1">
            <a:off x="1946275" y="6021388"/>
            <a:ext cx="4621213" cy="482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 flipH="1" flipV="1">
            <a:off x="5580063" y="3873500"/>
            <a:ext cx="971550" cy="404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94" name="Textfeld 18447"/>
          <p:cNvSpPr txBox="1">
            <a:spLocks noChangeArrowheads="1"/>
          </p:cNvSpPr>
          <p:nvPr/>
        </p:nvSpPr>
        <p:spPr bwMode="auto">
          <a:xfrm>
            <a:off x="611188" y="1412875"/>
            <a:ext cx="1852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</a:rPr>
              <a:t>Unique identifier</a:t>
            </a:r>
          </a:p>
        </p:txBody>
      </p:sp>
      <p:sp>
        <p:nvSpPr>
          <p:cNvPr id="54295" name="Textfeld 29"/>
          <p:cNvSpPr txBox="1">
            <a:spLocks noChangeArrowheads="1"/>
          </p:cNvSpPr>
          <p:nvPr/>
        </p:nvSpPr>
        <p:spPr bwMode="auto">
          <a:xfrm>
            <a:off x="6948488" y="6154738"/>
            <a:ext cx="162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</a:rPr>
              <a:t>Fair principles</a:t>
            </a:r>
          </a:p>
        </p:txBody>
      </p:sp>
      <p:sp>
        <p:nvSpPr>
          <p:cNvPr id="54296" name="Rechteck 2"/>
          <p:cNvSpPr>
            <a:spLocks noChangeArrowheads="1"/>
          </p:cNvSpPr>
          <p:nvPr/>
        </p:nvSpPr>
        <p:spPr bwMode="auto">
          <a:xfrm>
            <a:off x="3059113" y="260648"/>
            <a:ext cx="58721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  <a:br>
              <a:rPr lang="fr-FR" altLang="de-DE" sz="2400" b="1" dirty="0"/>
            </a:br>
            <a:r>
              <a:rPr lang="fr-FR" altLang="de-DE" sz="2400" dirty="0"/>
              <a:t>Concept</a:t>
            </a:r>
          </a:p>
          <a:p>
            <a:pPr eaLnBrk="1" hangingPunct="1">
              <a:spcBef>
                <a:spcPct val="0"/>
              </a:spcBef>
              <a:buNone/>
            </a:pPr>
            <a:br>
              <a:rPr lang="fr-FR" altLang="de-DE" sz="2400" b="1" dirty="0"/>
            </a:br>
            <a:endParaRPr lang="fr-FR" altLang="de-DE" sz="2400" b="1" dirty="0"/>
          </a:p>
        </p:txBody>
      </p:sp>
      <p:pic>
        <p:nvPicPr>
          <p:cNvPr id="25" name="Imag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48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987675" y="260648"/>
            <a:ext cx="58181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dirty="0"/>
              <a:t>Use case </a:t>
            </a:r>
            <a:r>
              <a:rPr lang="fr-FR" altLang="de-DE" sz="2400" dirty="0" err="1"/>
              <a:t>specification</a:t>
            </a:r>
            <a:r>
              <a:rPr lang="fr-FR" altLang="de-DE" sz="2400" dirty="0"/>
              <a:t>* </a:t>
            </a:r>
          </a:p>
        </p:txBody>
      </p:sp>
      <p:pic>
        <p:nvPicPr>
          <p:cNvPr id="20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5AE94AC-D909-42A3-BEB6-F836C82061D1}"/>
              </a:ext>
            </a:extLst>
          </p:cNvPr>
          <p:cNvSpPr txBox="1"/>
          <p:nvPr/>
        </p:nvSpPr>
        <p:spPr>
          <a:xfrm>
            <a:off x="683568" y="1841326"/>
            <a:ext cx="4662687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Use </a:t>
            </a:r>
            <a:r>
              <a:rPr lang="de-DE" sz="2000" dirty="0" err="1"/>
              <a:t>case</a:t>
            </a:r>
            <a:r>
              <a:rPr lang="de-DE" sz="2000" dirty="0"/>
              <a:t> </a:t>
            </a:r>
            <a:r>
              <a:rPr lang="de-DE" sz="2000" dirty="0" err="1"/>
              <a:t>description</a:t>
            </a:r>
            <a:br>
              <a:rPr lang="de-DE" sz="2000" dirty="0"/>
            </a:b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Requirements</a:t>
            </a:r>
            <a:br>
              <a:rPr lang="de-DE" sz="2000" dirty="0"/>
            </a:b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Data </a:t>
            </a:r>
            <a:r>
              <a:rPr lang="de-DE" sz="2000" dirty="0" err="1"/>
              <a:t>sources</a:t>
            </a:r>
            <a:br>
              <a:rPr lang="de-DE" sz="2000" dirty="0"/>
            </a:b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Targeted</a:t>
            </a:r>
            <a:r>
              <a:rPr lang="de-DE" sz="2000" dirty="0"/>
              <a:t> </a:t>
            </a:r>
            <a:r>
              <a:rPr lang="de-DE" sz="2000" dirty="0" err="1"/>
              <a:t>metadata</a:t>
            </a:r>
            <a:r>
              <a:rPr lang="de-DE" sz="2000" dirty="0"/>
              <a:t> </a:t>
            </a:r>
            <a:r>
              <a:rPr lang="de-DE" sz="2000" dirty="0" err="1"/>
              <a:t>schema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Data </a:t>
            </a:r>
            <a:r>
              <a:rPr lang="de-DE" sz="2000" dirty="0" err="1"/>
              <a:t>structures</a:t>
            </a:r>
            <a:br>
              <a:rPr lang="de-DE" sz="2000" dirty="0"/>
            </a:b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User </a:t>
            </a:r>
            <a:r>
              <a:rPr lang="de-DE" sz="2000" dirty="0" err="1"/>
              <a:t>interaction</a:t>
            </a:r>
            <a:r>
              <a:rPr lang="de-DE" sz="2000" dirty="0"/>
              <a:t> &amp; design (</a:t>
            </a:r>
            <a:r>
              <a:rPr lang="de-DE" sz="2000" dirty="0" err="1"/>
              <a:t>see</a:t>
            </a:r>
            <a:r>
              <a:rPr lang="de-DE" sz="2000" dirty="0"/>
              <a:t> </a:t>
            </a:r>
            <a:r>
              <a:rPr lang="de-DE" sz="2000" dirty="0" err="1"/>
              <a:t>mock-up</a:t>
            </a:r>
            <a:r>
              <a:rPr lang="de-DE" sz="2000" dirty="0"/>
              <a:t>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0CE194B-B135-4231-A8F0-D9DEB2393878}"/>
              </a:ext>
            </a:extLst>
          </p:cNvPr>
          <p:cNvSpPr txBox="1"/>
          <p:nvPr/>
        </p:nvSpPr>
        <p:spPr>
          <a:xfrm>
            <a:off x="1945063" y="6271894"/>
            <a:ext cx="7135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/>
              <a:t>*</a:t>
            </a:r>
            <a:r>
              <a:rPr lang="de-DE" sz="1400" i="1" dirty="0" err="1"/>
              <a:t>see</a:t>
            </a:r>
            <a:r>
              <a:rPr lang="de-DE" sz="1400" i="1" dirty="0"/>
              <a:t> </a:t>
            </a:r>
            <a:r>
              <a:rPr lang="de-DE" sz="1400" i="1" dirty="0" err="1"/>
              <a:t>confluence</a:t>
            </a:r>
            <a:r>
              <a:rPr lang="de-DE" sz="1400" i="1" dirty="0"/>
              <a:t>: https://confluence.extreme-datacloud.eu/display/XDCPROJ/ECRIN+Use+Case </a:t>
            </a:r>
          </a:p>
        </p:txBody>
      </p:sp>
    </p:spTree>
    <p:extLst>
      <p:ext uri="{BB962C8B-B14F-4D97-AF65-F5344CB8AC3E}">
        <p14:creationId xmlns:p14="http://schemas.microsoft.com/office/powerpoint/2010/main" val="359102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04C95121-4546-4342-90D7-5F2845E0AF01}"/>
              </a:ext>
            </a:extLst>
          </p:cNvPr>
          <p:cNvSpPr/>
          <p:nvPr/>
        </p:nvSpPr>
        <p:spPr>
          <a:xfrm>
            <a:off x="2419350" y="3057525"/>
            <a:ext cx="3924300" cy="16763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987675" y="260648"/>
            <a:ext cx="5818188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</p:txBody>
      </p:sp>
      <p:pic>
        <p:nvPicPr>
          <p:cNvPr id="20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80F88C1-DA92-437C-9B95-87DB0307B779}"/>
              </a:ext>
            </a:extLst>
          </p:cNvPr>
          <p:cNvSpPr txBox="1"/>
          <p:nvPr/>
        </p:nvSpPr>
        <p:spPr>
          <a:xfrm>
            <a:off x="2893671" y="3457575"/>
            <a:ext cx="3383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/>
              <a:t>Data </a:t>
            </a:r>
            <a:r>
              <a:rPr lang="de-DE" sz="4000" dirty="0" err="1"/>
              <a:t>sources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3667214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908720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683568" y="1412777"/>
            <a:ext cx="2304255" cy="18717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2400" b="1" dirty="0" err="1">
                <a:solidFill>
                  <a:schemeClr val="tx1"/>
                </a:solidFill>
              </a:rPr>
              <a:t>Meta</a:t>
            </a:r>
            <a:r>
              <a:rPr lang="de-DE" sz="2400" b="1" dirty="0">
                <a:solidFill>
                  <a:schemeClr val="tx1"/>
                </a:solidFill>
              </a:rPr>
              <a:t> </a:t>
            </a:r>
            <a:r>
              <a:rPr lang="de-DE" sz="2400" b="1" dirty="0" err="1">
                <a:solidFill>
                  <a:schemeClr val="tx1"/>
                </a:solidFill>
              </a:rPr>
              <a:t>data</a:t>
            </a:r>
            <a:r>
              <a:rPr lang="de-DE" sz="2400" b="1" dirty="0">
                <a:solidFill>
                  <a:schemeClr val="tx1"/>
                </a:solidFill>
              </a:rPr>
              <a:t> </a:t>
            </a:r>
            <a:r>
              <a:rPr lang="de-DE" sz="2400" b="1" dirty="0" err="1">
                <a:solidFill>
                  <a:schemeClr val="tx1"/>
                </a:solidFill>
              </a:rPr>
              <a:t>repository</a:t>
            </a:r>
            <a:br>
              <a:rPr lang="de-DE" sz="2400" b="1" dirty="0">
                <a:solidFill>
                  <a:schemeClr val="tx1"/>
                </a:solidFill>
              </a:rPr>
            </a:br>
            <a:r>
              <a:rPr lang="de-DE" sz="2400" b="1" dirty="0">
                <a:solidFill>
                  <a:schemeClr val="tx1"/>
                </a:solidFill>
              </a:rPr>
              <a:t>(MDR)</a:t>
            </a:r>
          </a:p>
          <a:p>
            <a:pPr algn="ctr">
              <a:defRPr/>
            </a:pPr>
            <a:endParaRPr lang="de-DE" sz="1400" dirty="0"/>
          </a:p>
        </p:txBody>
      </p:sp>
      <p:sp>
        <p:nvSpPr>
          <p:cNvPr id="16" name="Ellipse 15"/>
          <p:cNvSpPr/>
          <p:nvPr/>
        </p:nvSpPr>
        <p:spPr>
          <a:xfrm>
            <a:off x="107504" y="5567189"/>
            <a:ext cx="1368425" cy="1246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/>
              <a:t>Registry</a:t>
            </a:r>
            <a:br>
              <a:rPr lang="de-DE" sz="1400" dirty="0"/>
            </a:br>
            <a:r>
              <a:rPr lang="de-DE" sz="1400" dirty="0"/>
              <a:t>(e.g. Clinical Trials.gov)</a:t>
            </a:r>
          </a:p>
        </p:txBody>
      </p:sp>
      <p:sp>
        <p:nvSpPr>
          <p:cNvPr id="17" name="Ellipse 16"/>
          <p:cNvSpPr/>
          <p:nvPr/>
        </p:nvSpPr>
        <p:spPr>
          <a:xfrm>
            <a:off x="1475656" y="5279156"/>
            <a:ext cx="1368425" cy="1246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 err="1"/>
              <a:t>Regulatory</a:t>
            </a:r>
            <a:r>
              <a:rPr lang="de-DE" sz="1400" dirty="0"/>
              <a:t> DB</a:t>
            </a:r>
            <a:br>
              <a:rPr lang="de-DE" sz="1400" dirty="0"/>
            </a:br>
            <a:r>
              <a:rPr lang="de-DE" sz="1400" dirty="0"/>
              <a:t>(</a:t>
            </a:r>
            <a:r>
              <a:rPr lang="de-DE" sz="1400" dirty="0" err="1"/>
              <a:t>EudraCT</a:t>
            </a:r>
            <a:r>
              <a:rPr lang="de-DE" sz="1400" dirty="0"/>
              <a:t>)</a:t>
            </a:r>
          </a:p>
        </p:txBody>
      </p:sp>
      <p:sp>
        <p:nvSpPr>
          <p:cNvPr id="18" name="Ellipse 17"/>
          <p:cNvSpPr/>
          <p:nvPr/>
        </p:nvSpPr>
        <p:spPr>
          <a:xfrm>
            <a:off x="2771800" y="4775101"/>
            <a:ext cx="1366838" cy="1246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 err="1"/>
              <a:t>Biblio-graphic</a:t>
            </a:r>
            <a:r>
              <a:rPr lang="de-DE" sz="1400" dirty="0"/>
              <a:t> DB</a:t>
            </a:r>
            <a:br>
              <a:rPr lang="de-DE" sz="1400" dirty="0"/>
            </a:br>
            <a:r>
              <a:rPr lang="de-DE" sz="1400" dirty="0"/>
              <a:t>(e.g. </a:t>
            </a:r>
            <a:r>
              <a:rPr lang="de-DE" sz="1400" dirty="0" err="1"/>
              <a:t>PubMed</a:t>
            </a:r>
            <a:r>
              <a:rPr lang="de-DE" sz="1400" dirty="0"/>
              <a:t>)</a:t>
            </a:r>
          </a:p>
        </p:txBody>
      </p:sp>
      <p:sp>
        <p:nvSpPr>
          <p:cNvPr id="19" name="Ellipse 18"/>
          <p:cNvSpPr/>
          <p:nvPr/>
        </p:nvSpPr>
        <p:spPr>
          <a:xfrm>
            <a:off x="3923928" y="4055020"/>
            <a:ext cx="1368425" cy="1246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 err="1"/>
              <a:t>Generic</a:t>
            </a:r>
            <a:r>
              <a:rPr lang="de-DE" sz="1400" dirty="0"/>
              <a:t> </a:t>
            </a:r>
            <a:r>
              <a:rPr lang="de-DE" sz="1400" dirty="0" err="1"/>
              <a:t>repository</a:t>
            </a:r>
            <a:r>
              <a:rPr lang="de-DE" sz="1400" dirty="0"/>
              <a:t>(e.g. ZENODO))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61074A2-6458-42E6-961E-E9FEC66A33E2}"/>
              </a:ext>
            </a:extLst>
          </p:cNvPr>
          <p:cNvSpPr/>
          <p:nvPr/>
        </p:nvSpPr>
        <p:spPr>
          <a:xfrm>
            <a:off x="4932040" y="3190924"/>
            <a:ext cx="1368425" cy="1246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/>
              <a:t>Trial-</a:t>
            </a:r>
            <a:r>
              <a:rPr lang="de-DE" sz="1400" dirty="0" err="1"/>
              <a:t>specific</a:t>
            </a:r>
            <a:r>
              <a:rPr lang="de-DE" sz="1400" dirty="0"/>
              <a:t> </a:t>
            </a:r>
            <a:r>
              <a:rPr lang="de-DE" sz="1400" dirty="0" err="1"/>
              <a:t>repository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/>
              <a:t>(e.g. </a:t>
            </a:r>
            <a:r>
              <a:rPr lang="de-DE" sz="1400" dirty="0" err="1"/>
              <a:t>Vivli</a:t>
            </a:r>
            <a:r>
              <a:rPr lang="de-DE" sz="1400" dirty="0"/>
              <a:t>)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BB3F9693-EA59-4BAA-861A-16CC6F3D626A}"/>
              </a:ext>
            </a:extLst>
          </p:cNvPr>
          <p:cNvSpPr/>
          <p:nvPr/>
        </p:nvSpPr>
        <p:spPr>
          <a:xfrm>
            <a:off x="5867871" y="2254820"/>
            <a:ext cx="1368425" cy="1246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/>
              <a:t>Institut-</a:t>
            </a:r>
            <a:r>
              <a:rPr lang="de-DE" sz="1400" dirty="0" err="1"/>
              <a:t>ional</a:t>
            </a:r>
            <a:r>
              <a:rPr lang="de-DE" sz="1400" dirty="0"/>
              <a:t> </a:t>
            </a:r>
            <a:r>
              <a:rPr lang="de-DE" sz="1400" dirty="0" err="1"/>
              <a:t>repository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/>
              <a:t>(e.g. UK)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082B75B-21D5-441A-B9E1-6DE5014CB9DC}"/>
              </a:ext>
            </a:extLst>
          </p:cNvPr>
          <p:cNvSpPr/>
          <p:nvPr/>
        </p:nvSpPr>
        <p:spPr>
          <a:xfrm>
            <a:off x="6515943" y="1102692"/>
            <a:ext cx="1368425" cy="1246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dirty="0"/>
              <a:t>Disease-</a:t>
            </a:r>
            <a:r>
              <a:rPr lang="de-DE" sz="1400" dirty="0" err="1"/>
              <a:t>specific</a:t>
            </a:r>
            <a:r>
              <a:rPr lang="de-DE" sz="1400" dirty="0"/>
              <a:t> </a:t>
            </a:r>
            <a:r>
              <a:rPr lang="de-DE" sz="1400" dirty="0" err="1"/>
              <a:t>repository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/>
              <a:t>(e.g. Malaria)</a:t>
            </a: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257FC6A-BD8C-4E06-A465-CAC964EB0CDA}"/>
              </a:ext>
            </a:extLst>
          </p:cNvPr>
          <p:cNvCxnSpPr>
            <a:cxnSpLocks/>
          </p:cNvCxnSpPr>
          <p:nvPr/>
        </p:nvCxnSpPr>
        <p:spPr>
          <a:xfrm flipV="1">
            <a:off x="3131840" y="1725786"/>
            <a:ext cx="3240360" cy="27061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4D4D30E5-CE64-4968-AC90-476D0FB2A8FD}"/>
              </a:ext>
            </a:extLst>
          </p:cNvPr>
          <p:cNvCxnSpPr>
            <a:cxnSpLocks/>
          </p:cNvCxnSpPr>
          <p:nvPr/>
        </p:nvCxnSpPr>
        <p:spPr>
          <a:xfrm flipV="1">
            <a:off x="827584" y="3381499"/>
            <a:ext cx="360040" cy="1897657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F97A4880-05D3-424E-BD72-F38942A88D23}"/>
              </a:ext>
            </a:extLst>
          </p:cNvPr>
          <p:cNvCxnSpPr>
            <a:cxnSpLocks/>
          </p:cNvCxnSpPr>
          <p:nvPr/>
        </p:nvCxnSpPr>
        <p:spPr>
          <a:xfrm flipH="1" flipV="1">
            <a:off x="1727684" y="3486967"/>
            <a:ext cx="285197" cy="167022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EA375E3F-F0B1-469F-B46D-D29D556F225E}"/>
              </a:ext>
            </a:extLst>
          </p:cNvPr>
          <p:cNvCxnSpPr>
            <a:cxnSpLocks/>
          </p:cNvCxnSpPr>
          <p:nvPr/>
        </p:nvCxnSpPr>
        <p:spPr>
          <a:xfrm flipH="1" flipV="1">
            <a:off x="2441481" y="3467107"/>
            <a:ext cx="601677" cy="123637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7D37354B-B73B-4C3A-8B73-0F1C40E20ED5}"/>
              </a:ext>
            </a:extLst>
          </p:cNvPr>
          <p:cNvCxnSpPr>
            <a:cxnSpLocks/>
          </p:cNvCxnSpPr>
          <p:nvPr/>
        </p:nvCxnSpPr>
        <p:spPr>
          <a:xfrm flipH="1" flipV="1">
            <a:off x="2890664" y="3223812"/>
            <a:ext cx="986681" cy="93855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CA82A201-AD9B-4778-98E4-F179B19D19AE}"/>
              </a:ext>
            </a:extLst>
          </p:cNvPr>
          <p:cNvCxnSpPr>
            <a:cxnSpLocks/>
          </p:cNvCxnSpPr>
          <p:nvPr/>
        </p:nvCxnSpPr>
        <p:spPr>
          <a:xfrm flipH="1" flipV="1">
            <a:off x="3134724" y="2878947"/>
            <a:ext cx="1611474" cy="622061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CA83FD85-E4EB-4FE3-A303-029433775FEC}"/>
              </a:ext>
            </a:extLst>
          </p:cNvPr>
          <p:cNvCxnSpPr>
            <a:cxnSpLocks/>
          </p:cNvCxnSpPr>
          <p:nvPr/>
        </p:nvCxnSpPr>
        <p:spPr>
          <a:xfrm flipH="1" flipV="1">
            <a:off x="3251443" y="2412619"/>
            <a:ext cx="2364809" cy="27700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Grafik 51">
            <a:extLst>
              <a:ext uri="{FF2B5EF4-FFF2-40B4-BE49-F238E27FC236}">
                <a16:creationId xmlns:a16="http://schemas.microsoft.com/office/drawing/2014/main" id="{0D44F596-8F75-44D7-8C22-46523BBDB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4076"/>
            <a:ext cx="2049015" cy="737645"/>
          </a:xfrm>
          <a:prstGeom prst="rect">
            <a:avLst/>
          </a:prstGeom>
        </p:spPr>
      </p:pic>
      <p:sp>
        <p:nvSpPr>
          <p:cNvPr id="20" name="TextBox 4">
            <a:extLst>
              <a:ext uri="{FF2B5EF4-FFF2-40B4-BE49-F238E27FC236}">
                <a16:creationId xmlns:a16="http://schemas.microsoft.com/office/drawing/2014/main" id="{CC6DDBE2-02A8-42BC-BD66-259C425CE957}"/>
              </a:ext>
            </a:extLst>
          </p:cNvPr>
          <p:cNvSpPr txBox="1"/>
          <p:nvPr/>
        </p:nvSpPr>
        <p:spPr>
          <a:xfrm>
            <a:off x="2987675" y="96872"/>
            <a:ext cx="58181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dirty="0"/>
              <a:t>Type of data sources for the pilot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987675" y="260648"/>
            <a:ext cx="58181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dirty="0"/>
              <a:t>Data sources for the pilot</a:t>
            </a:r>
          </a:p>
        </p:txBody>
      </p:sp>
      <p:pic>
        <p:nvPicPr>
          <p:cNvPr id="20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6863195B-0A71-485B-8331-AC43FF131E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021847"/>
              </p:ext>
            </p:extLst>
          </p:nvPr>
        </p:nvGraphicFramePr>
        <p:xfrm>
          <a:off x="628650" y="1739900"/>
          <a:ext cx="7981950" cy="3745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7611">
                  <a:extLst>
                    <a:ext uri="{9D8B030D-6E8A-4147-A177-3AD203B41FA5}">
                      <a16:colId xmlns:a16="http://schemas.microsoft.com/office/drawing/2014/main" val="1160045245"/>
                    </a:ext>
                  </a:extLst>
                </a:gridCol>
                <a:gridCol w="4714339">
                  <a:extLst>
                    <a:ext uri="{9D8B030D-6E8A-4147-A177-3AD203B41FA5}">
                      <a16:colId xmlns:a16="http://schemas.microsoft.com/office/drawing/2014/main" val="689125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Type </a:t>
                      </a:r>
                      <a:r>
                        <a:rPr lang="de-DE" dirty="0" err="1"/>
                        <a:t>of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data</a:t>
                      </a:r>
                      <a:r>
                        <a:rPr lang="de-DE" dirty="0"/>
                        <a:t>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Examples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90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Clinical </a:t>
                      </a:r>
                      <a:r>
                        <a:rPr lang="de-DE" dirty="0" err="1"/>
                        <a:t>trial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registry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WHO ICTRP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93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Bibliographic</a:t>
                      </a:r>
                      <a:r>
                        <a:rPr lang="de-DE" dirty="0"/>
                        <a:t> 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Pubmed</a:t>
                      </a:r>
                      <a:r>
                        <a:rPr lang="de-DE" dirty="0"/>
                        <a:t>, </a:t>
                      </a:r>
                      <a:r>
                        <a:rPr lang="de-DE" i="1" dirty="0" err="1"/>
                        <a:t>Crossref</a:t>
                      </a:r>
                      <a:endParaRPr lang="de-D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3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Regulatory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bodies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i="1" dirty="0" err="1"/>
                        <a:t>EudraCT</a:t>
                      </a:r>
                      <a:endParaRPr lang="de-D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61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Generic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repository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ZENODO, Data </a:t>
                      </a:r>
                      <a:r>
                        <a:rPr lang="de-DE" dirty="0" err="1"/>
                        <a:t>Dryad</a:t>
                      </a:r>
                      <a:r>
                        <a:rPr lang="de-DE" dirty="0"/>
                        <a:t>, </a:t>
                      </a:r>
                      <a:r>
                        <a:rPr lang="de-DE" i="1" dirty="0" err="1"/>
                        <a:t>Figshare</a:t>
                      </a:r>
                      <a:endParaRPr lang="de-D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42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Clinical </a:t>
                      </a:r>
                      <a:r>
                        <a:rPr lang="de-DE" dirty="0" err="1"/>
                        <a:t>trial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repository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i="1" dirty="0" err="1"/>
                        <a:t>Vivli</a:t>
                      </a:r>
                      <a:endParaRPr lang="de-D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77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Disease-</a:t>
                      </a:r>
                      <a:r>
                        <a:rPr lang="de-DE" dirty="0" err="1"/>
                        <a:t>specific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repository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NIH </a:t>
                      </a:r>
                      <a:r>
                        <a:rPr lang="de-DE" dirty="0" err="1"/>
                        <a:t>BioLINCC</a:t>
                      </a:r>
                      <a:r>
                        <a:rPr lang="de-DE" dirty="0"/>
                        <a:t>, Malaria WWARN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806107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r>
                        <a:rPr lang="de-DE" dirty="0"/>
                        <a:t>Stakeholder-</a:t>
                      </a:r>
                      <a:r>
                        <a:rPr lang="de-DE" dirty="0" err="1"/>
                        <a:t>specific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repository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i="1" dirty="0"/>
                        <a:t>CSDR, YODA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11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Institutional </a:t>
                      </a:r>
                      <a:r>
                        <a:rPr lang="de-DE" dirty="0" err="1"/>
                        <a:t>repository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Edinburgh </a:t>
                      </a:r>
                      <a:r>
                        <a:rPr lang="de-DE" dirty="0" err="1"/>
                        <a:t>DataShare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13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Other </a:t>
                      </a:r>
                      <a:r>
                        <a:rPr lang="de-DE" dirty="0" err="1"/>
                        <a:t>sources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i="1" dirty="0" err="1"/>
                        <a:t>OpenTrials</a:t>
                      </a:r>
                      <a:endParaRPr lang="de-D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42768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BC654CBF-E9AB-4874-AECB-41853F376B4C}"/>
              </a:ext>
            </a:extLst>
          </p:cNvPr>
          <p:cNvSpPr txBox="1"/>
          <p:nvPr/>
        </p:nvSpPr>
        <p:spPr>
          <a:xfrm>
            <a:off x="6067425" y="6145559"/>
            <a:ext cx="2683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/>
              <a:t>*</a:t>
            </a:r>
            <a:r>
              <a:rPr lang="de-DE" sz="1400" i="1" dirty="0" err="1"/>
              <a:t>italics</a:t>
            </a:r>
            <a:r>
              <a:rPr lang="de-DE" sz="1400" i="1" dirty="0"/>
              <a:t>: </a:t>
            </a:r>
            <a:r>
              <a:rPr lang="de-DE" sz="1400" i="1" dirty="0" err="1"/>
              <a:t>planned</a:t>
            </a:r>
            <a:r>
              <a:rPr lang="de-DE" sz="1400" i="1" dirty="0"/>
              <a:t> </a:t>
            </a:r>
            <a:r>
              <a:rPr lang="de-DE" sz="1400" i="1" dirty="0" err="1"/>
              <a:t>to</a:t>
            </a:r>
            <a:r>
              <a:rPr lang="de-DE" sz="1400" i="1" dirty="0"/>
              <a:t> </a:t>
            </a:r>
            <a:r>
              <a:rPr lang="de-DE" sz="1400" i="1" dirty="0" err="1"/>
              <a:t>be</a:t>
            </a:r>
            <a:r>
              <a:rPr lang="de-DE" sz="1400" i="1" dirty="0"/>
              <a:t> </a:t>
            </a:r>
            <a:r>
              <a:rPr lang="de-DE" sz="1400" i="1" dirty="0" err="1"/>
              <a:t>integrated</a:t>
            </a:r>
            <a:r>
              <a:rPr lang="de-DE" sz="14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3706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07B0AAD1-8109-442B-863F-F7C8711B9A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721579"/>
              </p:ext>
            </p:extLst>
          </p:nvPr>
        </p:nvGraphicFramePr>
        <p:xfrm>
          <a:off x="400049" y="1371602"/>
          <a:ext cx="8029575" cy="50110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3327">
                  <a:extLst>
                    <a:ext uri="{9D8B030D-6E8A-4147-A177-3AD203B41FA5}">
                      <a16:colId xmlns:a16="http://schemas.microsoft.com/office/drawing/2014/main" val="3584551841"/>
                    </a:ext>
                  </a:extLst>
                </a:gridCol>
                <a:gridCol w="1073956">
                  <a:extLst>
                    <a:ext uri="{9D8B030D-6E8A-4147-A177-3AD203B41FA5}">
                      <a16:colId xmlns:a16="http://schemas.microsoft.com/office/drawing/2014/main" val="1895915491"/>
                    </a:ext>
                  </a:extLst>
                </a:gridCol>
                <a:gridCol w="1375633">
                  <a:extLst>
                    <a:ext uri="{9D8B030D-6E8A-4147-A177-3AD203B41FA5}">
                      <a16:colId xmlns:a16="http://schemas.microsoft.com/office/drawing/2014/main" val="908620629"/>
                    </a:ext>
                  </a:extLst>
                </a:gridCol>
                <a:gridCol w="1066607">
                  <a:extLst>
                    <a:ext uri="{9D8B030D-6E8A-4147-A177-3AD203B41FA5}">
                      <a16:colId xmlns:a16="http://schemas.microsoft.com/office/drawing/2014/main" val="2482226641"/>
                    </a:ext>
                  </a:extLst>
                </a:gridCol>
                <a:gridCol w="761258">
                  <a:extLst>
                    <a:ext uri="{9D8B030D-6E8A-4147-A177-3AD203B41FA5}">
                      <a16:colId xmlns:a16="http://schemas.microsoft.com/office/drawing/2014/main" val="113669273"/>
                    </a:ext>
                  </a:extLst>
                </a:gridCol>
                <a:gridCol w="950726">
                  <a:extLst>
                    <a:ext uri="{9D8B030D-6E8A-4147-A177-3AD203B41FA5}">
                      <a16:colId xmlns:a16="http://schemas.microsoft.com/office/drawing/2014/main" val="1242683094"/>
                    </a:ext>
                  </a:extLst>
                </a:gridCol>
                <a:gridCol w="821312">
                  <a:extLst>
                    <a:ext uri="{9D8B030D-6E8A-4147-A177-3AD203B41FA5}">
                      <a16:colId xmlns:a16="http://schemas.microsoft.com/office/drawing/2014/main" val="2725645184"/>
                    </a:ext>
                  </a:extLst>
                </a:gridCol>
                <a:gridCol w="1076756">
                  <a:extLst>
                    <a:ext uri="{9D8B030D-6E8A-4147-A177-3AD203B41FA5}">
                      <a16:colId xmlns:a16="http://schemas.microsoft.com/office/drawing/2014/main" val="975659836"/>
                    </a:ext>
                  </a:extLst>
                </a:gridCol>
              </a:tblGrid>
              <a:tr h="624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Data source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Type of data source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Metadata schema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Metadata down-loadable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No of records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Time period covered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Size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Last </a:t>
                      </a:r>
                      <a:r>
                        <a:rPr lang="de-DE" sz="1200" dirty="0" err="1">
                          <a:effectLst/>
                        </a:rPr>
                        <a:t>extraction</a:t>
                      </a:r>
                      <a:r>
                        <a:rPr lang="de-DE" sz="1200" dirty="0">
                          <a:effectLst/>
                        </a:rPr>
                        <a:t> date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extLst>
                  <a:ext uri="{0D108BD9-81ED-4DB2-BD59-A6C34878D82A}">
                    <a16:rowId xmlns:a16="http://schemas.microsoft.com/office/drawing/2014/main" val="3894711687"/>
                  </a:ext>
                </a:extLst>
              </a:tr>
              <a:tr h="40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WHO ICTPR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Trial registry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none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From full DB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extLst>
                  <a:ext uri="{0D108BD9-81ED-4DB2-BD59-A6C34878D82A}">
                    <a16:rowId xmlns:a16="http://schemas.microsoft.com/office/drawing/2014/main" val="1431112061"/>
                  </a:ext>
                </a:extLst>
              </a:tr>
              <a:tr h="4587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Pubmed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Bibliographic DB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Dublin Core elements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API-services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OAI-MPH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35894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?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67.6 MB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30.11.2018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extLst>
                  <a:ext uri="{0D108BD9-81ED-4DB2-BD59-A6C34878D82A}">
                    <a16:rowId xmlns:a16="http://schemas.microsoft.com/office/drawing/2014/main" val="1544602311"/>
                  </a:ext>
                </a:extLst>
              </a:tr>
              <a:tr h="8107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ZENODO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Generic repository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DataCite with enrichments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API-services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OAI-PMH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33457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2010-2018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57 MB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6.12.2018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extLst>
                  <a:ext uri="{0D108BD9-81ED-4DB2-BD59-A6C34878D82A}">
                    <a16:rowId xmlns:a16="http://schemas.microsoft.com/office/drawing/2014/main" val="2557208188"/>
                  </a:ext>
                </a:extLst>
              </a:tr>
              <a:tr h="693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Bio-LINCC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NIH-Repository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none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No, metadata provided by data source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1563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?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15.4 MB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21.12.2018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extLst>
                  <a:ext uri="{0D108BD9-81ED-4DB2-BD59-A6C34878D82A}">
                    <a16:rowId xmlns:a16="http://schemas.microsoft.com/office/drawing/2014/main" val="1997362337"/>
                  </a:ext>
                </a:extLst>
              </a:tr>
              <a:tr h="706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Data Dryad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Repository of datasets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Dublin Core Metadata Initiative Abstract Model (DCAM)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API-services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OAI-MPH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4675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2012-2018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27.4 MB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16.12.2018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extLst>
                  <a:ext uri="{0D108BD9-81ED-4DB2-BD59-A6C34878D82A}">
                    <a16:rowId xmlns:a16="http://schemas.microsoft.com/office/drawing/2014/main" val="496750175"/>
                  </a:ext>
                </a:extLst>
              </a:tr>
              <a:tr h="4131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WWARN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Repository of datasets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None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No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?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?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?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?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extLst>
                  <a:ext uri="{0D108BD9-81ED-4DB2-BD59-A6C34878D82A}">
                    <a16:rowId xmlns:a16="http://schemas.microsoft.com/office/drawing/2014/main" val="2926083588"/>
                  </a:ext>
                </a:extLst>
              </a:tr>
              <a:tr h="8355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Edinburgh DataShare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Institutional data repository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Modified Dublin Core Metadata Schema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API-services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OAI-PMH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130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2010-2018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4.3 MB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30.12.2018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86" marR="48386" marT="0" marB="0"/>
                </a:tc>
                <a:extLst>
                  <a:ext uri="{0D108BD9-81ED-4DB2-BD59-A6C34878D82A}">
                    <a16:rowId xmlns:a16="http://schemas.microsoft.com/office/drawing/2014/main" val="711673244"/>
                  </a:ext>
                </a:extLst>
              </a:tr>
            </a:tbl>
          </a:graphicData>
        </a:graphic>
      </p:graphicFrame>
      <p:pic>
        <p:nvPicPr>
          <p:cNvPr id="21" name="Grafik 20">
            <a:extLst>
              <a:ext uri="{FF2B5EF4-FFF2-40B4-BE49-F238E27FC236}">
                <a16:creationId xmlns:a16="http://schemas.microsoft.com/office/drawing/2014/main" id="{066EBC2F-53B4-4337-8183-8B75ED9DA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4076"/>
            <a:ext cx="2049015" cy="737645"/>
          </a:xfrm>
          <a:prstGeom prst="rect">
            <a:avLst/>
          </a:prstGeom>
        </p:spPr>
      </p:pic>
      <p:sp>
        <p:nvSpPr>
          <p:cNvPr id="22" name="TextBox 4">
            <a:extLst>
              <a:ext uri="{FF2B5EF4-FFF2-40B4-BE49-F238E27FC236}">
                <a16:creationId xmlns:a16="http://schemas.microsoft.com/office/drawing/2014/main" id="{D2742706-3D58-4543-8346-EEFA58C08635}"/>
              </a:ext>
            </a:extLst>
          </p:cNvPr>
          <p:cNvSpPr txBox="1"/>
          <p:nvPr/>
        </p:nvSpPr>
        <p:spPr>
          <a:xfrm>
            <a:off x="2987675" y="96872"/>
            <a:ext cx="58181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dirty="0"/>
              <a:t>Type of data sources </a:t>
            </a:r>
            <a:r>
              <a:rPr lang="fr-FR" altLang="de-DE" sz="2400" dirty="0" err="1"/>
              <a:t>covered</a:t>
            </a:r>
            <a:r>
              <a:rPr lang="fr-FR" altLang="de-DE" sz="2400" dirty="0"/>
              <a:t> </a:t>
            </a:r>
            <a:r>
              <a:rPr lang="fr-FR" altLang="de-DE" sz="2400" dirty="0" err="1"/>
              <a:t>so</a:t>
            </a:r>
            <a:r>
              <a:rPr lang="fr-FR" altLang="de-DE" sz="2400" dirty="0"/>
              <a:t> far </a:t>
            </a:r>
          </a:p>
        </p:txBody>
      </p:sp>
      <p:cxnSp>
        <p:nvCxnSpPr>
          <p:cNvPr id="23" name="Straight Connector 6">
            <a:extLst>
              <a:ext uri="{FF2B5EF4-FFF2-40B4-BE49-F238E27FC236}">
                <a16:creationId xmlns:a16="http://schemas.microsoft.com/office/drawing/2014/main" id="{5F47815C-06AC-48E0-A45D-DB4B2530A251}"/>
              </a:ext>
            </a:extLst>
          </p:cNvPr>
          <p:cNvCxnSpPr/>
          <p:nvPr/>
        </p:nvCxnSpPr>
        <p:spPr>
          <a:xfrm>
            <a:off x="395288" y="908720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893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9E4B0C0C-F0C6-4387-9379-64F6F92CE2D3}"/>
              </a:ext>
            </a:extLst>
          </p:cNvPr>
          <p:cNvSpPr/>
          <p:nvPr/>
        </p:nvSpPr>
        <p:spPr>
          <a:xfrm>
            <a:off x="2771775" y="2762250"/>
            <a:ext cx="3019425" cy="16287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987675" y="260648"/>
            <a:ext cx="5818188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</p:txBody>
      </p:sp>
      <p:pic>
        <p:nvPicPr>
          <p:cNvPr id="20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80F88C1-DA92-437C-9B95-87DB0307B779}"/>
              </a:ext>
            </a:extLst>
          </p:cNvPr>
          <p:cNvSpPr txBox="1"/>
          <p:nvPr/>
        </p:nvSpPr>
        <p:spPr>
          <a:xfrm>
            <a:off x="3179421" y="2847975"/>
            <a:ext cx="3383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err="1"/>
              <a:t>Metadata</a:t>
            </a:r>
            <a:r>
              <a:rPr lang="de-DE" sz="4000" dirty="0"/>
              <a:t> </a:t>
            </a:r>
            <a:r>
              <a:rPr lang="de-DE" sz="4000" dirty="0" err="1"/>
              <a:t>mapping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122145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3082925" y="327025"/>
            <a:ext cx="5818188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cs typeface="Arial" panose="020B0604020202020204" pitchFamily="34" charset="0"/>
              </a:rPr>
              <a:t>Objective of a metadata scheme</a:t>
            </a:r>
          </a:p>
        </p:txBody>
      </p:sp>
      <p:sp>
        <p:nvSpPr>
          <p:cNvPr id="5" name="Rechteck 4"/>
          <p:cNvSpPr/>
          <p:nvPr/>
        </p:nvSpPr>
        <p:spPr>
          <a:xfrm>
            <a:off x="395287" y="1859340"/>
            <a:ext cx="84105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To develop and agree on a simple standardized </a:t>
            </a:r>
            <a:r>
              <a:rPr lang="en-GB" sz="2000" b="1" dirty="0"/>
              <a:t>metadata scheme </a:t>
            </a:r>
            <a:r>
              <a:rPr lang="en-GB" sz="2000" dirty="0"/>
              <a:t>that can 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a) identify the study or studies that are related to each data object, </a:t>
            </a:r>
          </a:p>
          <a:p>
            <a:r>
              <a:rPr lang="en-GB" sz="2000" dirty="0"/>
              <a:t>b) characterise the data object</a:t>
            </a:r>
          </a:p>
          <a:p>
            <a:r>
              <a:rPr lang="en-GB" sz="2000" dirty="0"/>
              <a:t>c) describe where and how that data object can be accessed. </a:t>
            </a:r>
          </a:p>
          <a:p>
            <a:endParaRPr lang="en-GB" sz="2000" dirty="0"/>
          </a:p>
          <a:p>
            <a:r>
              <a:rPr lang="en-GB" sz="2000" dirty="0"/>
              <a:t>One such scheme, extending the existing </a:t>
            </a:r>
            <a:r>
              <a:rPr lang="en-GB" sz="2000" b="1" dirty="0" err="1"/>
              <a:t>DataCite</a:t>
            </a:r>
            <a:r>
              <a:rPr lang="en-GB" sz="2000" dirty="0"/>
              <a:t> metadata scheme, is proposed: </a:t>
            </a:r>
            <a:endParaRPr lang="de-DE" sz="2000" dirty="0"/>
          </a:p>
        </p:txBody>
      </p:sp>
      <p:pic>
        <p:nvPicPr>
          <p:cNvPr id="6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D967EC2-C0D8-44E4-85EC-7C60F6417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173" y="4924003"/>
            <a:ext cx="7153275" cy="14573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65792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7CC3615-576C-40F4-A560-7DDDFDF04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48" y="188640"/>
            <a:ext cx="4457700" cy="6496050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AC100936-953A-4CB8-A56C-5DE1E5812719}"/>
              </a:ext>
            </a:extLst>
          </p:cNvPr>
          <p:cNvSpPr txBox="1"/>
          <p:nvPr/>
        </p:nvSpPr>
        <p:spPr>
          <a:xfrm>
            <a:off x="611560" y="1867471"/>
            <a:ext cx="345638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+mn-lt"/>
              </a:rPr>
              <a:t>Proposed metadata scheme*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DFD7A61-1BA0-4CA5-9892-C302AF27014A}"/>
              </a:ext>
            </a:extLst>
          </p:cNvPr>
          <p:cNvSpPr txBox="1"/>
          <p:nvPr/>
        </p:nvSpPr>
        <p:spPr>
          <a:xfrm>
            <a:off x="486300" y="6309320"/>
            <a:ext cx="3334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/>
              <a:t>*</a:t>
            </a:r>
            <a:r>
              <a:rPr lang="de-DE" sz="1400" i="1" dirty="0" err="1"/>
              <a:t>Canham</a:t>
            </a:r>
            <a:r>
              <a:rPr lang="de-DE" sz="1400" i="1" dirty="0"/>
              <a:t>, Ohmann, Trials 2016; 17:557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EF6B72-7575-4E8A-988A-A5AD0380ED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72" y="5063827"/>
            <a:ext cx="3592730" cy="122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987675" y="365125"/>
            <a:ext cx="5818188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+mn-lt"/>
              </a:rPr>
              <a:t>Proposed metadata scheme*</a:t>
            </a:r>
          </a:p>
        </p:txBody>
      </p:sp>
      <p:pic>
        <p:nvPicPr>
          <p:cNvPr id="8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83B88B0-3950-4D48-935D-450CEBFA38A0}"/>
              </a:ext>
            </a:extLst>
          </p:cNvPr>
          <p:cNvSpPr txBox="1"/>
          <p:nvPr/>
        </p:nvSpPr>
        <p:spPr>
          <a:xfrm>
            <a:off x="5702442" y="6361583"/>
            <a:ext cx="3334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/>
              <a:t>*</a:t>
            </a:r>
            <a:r>
              <a:rPr lang="de-DE" sz="1400" i="1" dirty="0" err="1"/>
              <a:t>Canham</a:t>
            </a:r>
            <a:r>
              <a:rPr lang="de-DE" sz="1400" i="1" dirty="0"/>
              <a:t>, Ohmann, Trials 2016; 17:557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EC35597-8F0F-4104-AF14-ADF1383D0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37" y="1431379"/>
            <a:ext cx="442912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19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987674" y="307975"/>
            <a:ext cx="60610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/>
              <a:t>Metadata mapping between ECRIN schema and WWARN</a:t>
            </a:r>
            <a:endParaRPr lang="en-GB" sz="2000" dirty="0">
              <a:latin typeface="+mn-lt"/>
            </a:endParaRPr>
          </a:p>
        </p:txBody>
      </p:sp>
      <p:pic>
        <p:nvPicPr>
          <p:cNvPr id="8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AF05F9AA-BBC6-4BB1-A29F-89E61C2CC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900397"/>
              </p:ext>
            </p:extLst>
          </p:nvPr>
        </p:nvGraphicFramePr>
        <p:xfrm>
          <a:off x="1897063" y="1447767"/>
          <a:ext cx="5608637" cy="53991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68587">
                  <a:extLst>
                    <a:ext uri="{9D8B030D-6E8A-4147-A177-3AD203B41FA5}">
                      <a16:colId xmlns:a16="http://schemas.microsoft.com/office/drawing/2014/main" val="3514825774"/>
                    </a:ext>
                  </a:extLst>
                </a:gridCol>
                <a:gridCol w="3240050">
                  <a:extLst>
                    <a:ext uri="{9D8B030D-6E8A-4147-A177-3AD203B41FA5}">
                      <a16:colId xmlns:a16="http://schemas.microsoft.com/office/drawing/2014/main" val="3560109797"/>
                    </a:ext>
                  </a:extLst>
                </a:gridCol>
              </a:tblGrid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ECRIN metadata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WWARN metadata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500685502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12406985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A.1 Source Study Type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Publication title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4277900194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A.2 Study identifiers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Pubmed ID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795753598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  <a:latin typeface="+mn-lt"/>
                        </a:rPr>
                        <a:t>A.3 Study Topics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795815584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A.4 Other Study Titles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312896698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903857050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B.1 DOI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105251689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B.2 Object title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003609183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B.3 Version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610799188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B.4 Object Other Identifiers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06770186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B.5 Object Additional Titles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638484219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033838672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C.1 Creators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112055988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C.2 Contributors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967021856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D.1 Creation Year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4228755307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D.2 Dates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36024535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676549939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E.1 Resource Class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dataset 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351970997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E.2 Resource Type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curated and anonymised dataset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163400861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E.3 Record Key Type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940941342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E.4 Identifier Type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2 (de-identified)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4080090351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E.5 Associated Content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296251844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E.6 Description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333317554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E.7 Language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72595539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E.8 Related Resource Identifiers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328501585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E.9 Topics (of data object)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88668842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047553350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F.1 Publisher/Provider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WWARN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268174689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F.2 Access Type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restricted download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4251308933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F.3 Access Details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>
                          <a:effectLst/>
                          <a:latin typeface="+mn-lt"/>
                        </a:rPr>
                        <a:t>contributor control or data access committee control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ctr"/>
                </a:tc>
                <a:extLst>
                  <a:ext uri="{0D108BD9-81ED-4DB2-BD59-A6C34878D82A}">
                    <a16:rowId xmlns:a16="http://schemas.microsoft.com/office/drawing/2014/main" val="827866793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F.4 Access Contact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000" b="1" u="none" strike="noStrike" dirty="0">
                          <a:effectLst/>
                          <a:latin typeface="+mn-lt"/>
                        </a:rPr>
                        <a:t>WWARN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5182" marR="6399" marT="6399" marB="0" anchor="ctr"/>
                </a:tc>
                <a:extLst>
                  <a:ext uri="{0D108BD9-81ED-4DB2-BD59-A6C34878D82A}">
                    <a16:rowId xmlns:a16="http://schemas.microsoft.com/office/drawing/2014/main" val="1284454624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F.5 Resources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612672538"/>
                  </a:ext>
                </a:extLst>
              </a:tr>
              <a:tr h="14838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F.6 Rights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4032772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48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867026" y="314881"/>
            <a:ext cx="61245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/>
              <a:t>Metadata mapping between ECRIN schema and </a:t>
            </a:r>
            <a:r>
              <a:rPr lang="en-GB" sz="2000" dirty="0" err="1"/>
              <a:t>BioLINCC</a:t>
            </a:r>
            <a:endParaRPr lang="en-GB" sz="2000" dirty="0">
              <a:latin typeface="+mn-lt"/>
            </a:endParaRPr>
          </a:p>
        </p:txBody>
      </p:sp>
      <p:pic>
        <p:nvPicPr>
          <p:cNvPr id="8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619F7A05-8FD5-4111-BAA5-0E580EB96A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253080"/>
              </p:ext>
            </p:extLst>
          </p:nvPr>
        </p:nvGraphicFramePr>
        <p:xfrm>
          <a:off x="1687513" y="1416049"/>
          <a:ext cx="5541962" cy="53991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0430">
                  <a:extLst>
                    <a:ext uri="{9D8B030D-6E8A-4147-A177-3AD203B41FA5}">
                      <a16:colId xmlns:a16="http://schemas.microsoft.com/office/drawing/2014/main" val="2498625040"/>
                    </a:ext>
                  </a:extLst>
                </a:gridCol>
                <a:gridCol w="3201532">
                  <a:extLst>
                    <a:ext uri="{9D8B030D-6E8A-4147-A177-3AD203B41FA5}">
                      <a16:colId xmlns:a16="http://schemas.microsoft.com/office/drawing/2014/main" val="14434831"/>
                    </a:ext>
                  </a:extLst>
                </a:gridCol>
              </a:tblGrid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ECRIN metadata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BioLINNC metadata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89681231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740917431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A.1 Source Study Type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name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18283797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A.2 Study identifiers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310803835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A.3 Study Topics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keywords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746245879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A.4 Other Study Titles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slug, acronym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212496296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685013594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B.1 DOI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843405581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B.2 Object title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dataset of name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106056854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B.3 Version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198075623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B.4 Object Other Identifiers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733477304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B.5 Object Additional Titles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800324638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85341612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C.1 Creators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study_contact_name (?)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828215790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C.2 Contributors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488292684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D.1 Creation Year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created from data_open_data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480871591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D.2 Dates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date_open_data (date data made available), date modified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578235014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77831403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E.1 Resource Class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dataset if has data = yes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777297286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E.2 Resource Type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final analysis set (?) if has data = yes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863462279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E.3 Record Key Type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2 if is_public_use_dataset = yes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400688436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E.4 Identifier Type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2 (de-identified)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366634639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E.5 Associated Content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3 (?)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109573016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E.6 Description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120445578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E.7 Language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english (per se)</a:t>
                      </a:r>
                      <a:endParaRPr lang="de-DE" sz="10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44337106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E.8 Related Resource Identifiers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625914345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  <a:latin typeface="+mn-lt"/>
                        </a:rPr>
                        <a:t>E.9 Topics (of data object)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403045175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360319236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F.1 Publisher/Provider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BioLINCC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07157682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F.2 Access Type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restricted download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727297635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F.3 Access Details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925693378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F.4 Access Contact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BioLINCC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005629978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F.5 Resources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563033755"/>
                  </a:ext>
                </a:extLst>
              </a:tr>
              <a:tr h="152493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  <a:latin typeface="+mn-lt"/>
                        </a:rPr>
                        <a:t>F.6 Rights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 err="1">
                          <a:effectLst/>
                          <a:latin typeface="+mn-lt"/>
                        </a:rPr>
                        <a:t>data_restrictions_commuse</a:t>
                      </a:r>
                      <a:r>
                        <a:rPr lang="de-DE" sz="1000" b="1" u="none" strike="noStrike" dirty="0">
                          <a:effectLst/>
                          <a:latin typeface="+mn-lt"/>
                        </a:rPr>
                        <a:t> = </a:t>
                      </a:r>
                      <a:r>
                        <a:rPr lang="de-DE" sz="1000" b="1" u="none" strike="noStrike" dirty="0" err="1">
                          <a:effectLst/>
                          <a:latin typeface="+mn-lt"/>
                        </a:rPr>
                        <a:t>yes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652989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414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1509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917180" y="239896"/>
            <a:ext cx="61245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/>
              <a:t>Metadata mapping between MDR and data sources</a:t>
            </a:r>
            <a:endParaRPr lang="en-GB" sz="2000" dirty="0">
              <a:latin typeface="+mn-lt"/>
            </a:endParaRPr>
          </a:p>
        </p:txBody>
      </p:sp>
      <p:pic>
        <p:nvPicPr>
          <p:cNvPr id="8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lussdiagramm: Magnetplattenspeicher 8">
            <a:extLst>
              <a:ext uri="{FF2B5EF4-FFF2-40B4-BE49-F238E27FC236}">
                <a16:creationId xmlns:a16="http://schemas.microsoft.com/office/drawing/2014/main" id="{D21DB106-144E-4726-A81A-2EBB4E54E06A}"/>
              </a:ext>
            </a:extLst>
          </p:cNvPr>
          <p:cNvSpPr/>
          <p:nvPr/>
        </p:nvSpPr>
        <p:spPr>
          <a:xfrm>
            <a:off x="506987" y="5814778"/>
            <a:ext cx="417721" cy="32709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875EBF3A-C09E-488F-869F-FAE90336D44E}"/>
              </a:ext>
            </a:extLst>
          </p:cNvPr>
          <p:cNvSpPr/>
          <p:nvPr/>
        </p:nvSpPr>
        <p:spPr>
          <a:xfrm>
            <a:off x="376119" y="5161794"/>
            <a:ext cx="1086076" cy="1012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2D4D58F-3467-45E2-98DB-2459B1AC1709}"/>
              </a:ext>
            </a:extLst>
          </p:cNvPr>
          <p:cNvSpPr txBox="1"/>
          <p:nvPr/>
        </p:nvSpPr>
        <p:spPr>
          <a:xfrm>
            <a:off x="381445" y="5273945"/>
            <a:ext cx="1333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Metadata</a:t>
            </a:r>
            <a:r>
              <a:rPr lang="de-DE" sz="1400" dirty="0"/>
              <a:t>/</a:t>
            </a:r>
            <a:br>
              <a:rPr lang="de-DE" sz="1400" dirty="0"/>
            </a:br>
            <a:r>
              <a:rPr lang="de-DE" sz="1400" dirty="0" err="1"/>
              <a:t>resources</a:t>
            </a:r>
            <a:endParaRPr lang="de-DE" sz="1400" dirty="0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948FEDB-D183-41B4-BCEA-49461D766EFD}"/>
              </a:ext>
            </a:extLst>
          </p:cNvPr>
          <p:cNvSpPr/>
          <p:nvPr/>
        </p:nvSpPr>
        <p:spPr>
          <a:xfrm>
            <a:off x="211614" y="4533900"/>
            <a:ext cx="1320718" cy="19155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6FBCEB8-C436-47B3-90BD-62ADD6C2A286}"/>
              </a:ext>
            </a:extLst>
          </p:cNvPr>
          <p:cNvSpPr txBox="1"/>
          <p:nvPr/>
        </p:nvSpPr>
        <p:spPr>
          <a:xfrm>
            <a:off x="300038" y="6480401"/>
            <a:ext cx="1207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Data </a:t>
            </a:r>
            <a:r>
              <a:rPr lang="de-DE" sz="1400" b="1" dirty="0" err="1"/>
              <a:t>provider</a:t>
            </a:r>
            <a:endParaRPr lang="de-DE" sz="1400" b="1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DD87A6D-2703-4643-8C13-4A9BA14F563C}"/>
              </a:ext>
            </a:extLst>
          </p:cNvPr>
          <p:cNvSpPr txBox="1"/>
          <p:nvPr/>
        </p:nvSpPr>
        <p:spPr>
          <a:xfrm>
            <a:off x="425587" y="4661126"/>
            <a:ext cx="1052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WHO ICTPR</a:t>
            </a:r>
          </a:p>
        </p:txBody>
      </p:sp>
      <p:sp>
        <p:nvSpPr>
          <p:cNvPr id="17" name="Flussdiagramm: Magnetplattenspeicher 16">
            <a:extLst>
              <a:ext uri="{FF2B5EF4-FFF2-40B4-BE49-F238E27FC236}">
                <a16:creationId xmlns:a16="http://schemas.microsoft.com/office/drawing/2014/main" id="{43D6F0FE-88D0-4079-B94F-C29D029F827A}"/>
              </a:ext>
            </a:extLst>
          </p:cNvPr>
          <p:cNvSpPr/>
          <p:nvPr/>
        </p:nvSpPr>
        <p:spPr>
          <a:xfrm>
            <a:off x="2287876" y="5833828"/>
            <a:ext cx="417721" cy="32709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1F0C8BAC-B1B4-44F3-9C10-EE82CB08646B}"/>
              </a:ext>
            </a:extLst>
          </p:cNvPr>
          <p:cNvSpPr/>
          <p:nvPr/>
        </p:nvSpPr>
        <p:spPr>
          <a:xfrm>
            <a:off x="2119194" y="5180844"/>
            <a:ext cx="1086076" cy="1012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7943D05-A375-4721-9C55-D5B0D38F09B2}"/>
              </a:ext>
            </a:extLst>
          </p:cNvPr>
          <p:cNvSpPr txBox="1"/>
          <p:nvPr/>
        </p:nvSpPr>
        <p:spPr>
          <a:xfrm>
            <a:off x="2162334" y="5292995"/>
            <a:ext cx="1333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Metadata</a:t>
            </a:r>
            <a:r>
              <a:rPr lang="de-DE" sz="1400" dirty="0"/>
              <a:t>/</a:t>
            </a:r>
            <a:br>
              <a:rPr lang="de-DE" sz="1400" dirty="0"/>
            </a:br>
            <a:r>
              <a:rPr lang="de-DE" sz="1400" dirty="0" err="1"/>
              <a:t>resources</a:t>
            </a:r>
            <a:endParaRPr lang="de-DE" sz="1400" dirty="0"/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42524087-6541-466A-B026-9A768A9DFBC4}"/>
              </a:ext>
            </a:extLst>
          </p:cNvPr>
          <p:cNvSpPr/>
          <p:nvPr/>
        </p:nvSpPr>
        <p:spPr>
          <a:xfrm>
            <a:off x="1954689" y="4533900"/>
            <a:ext cx="1320718" cy="19345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2DFFEF4-A6A8-4FAE-91AF-D30FE033CE20}"/>
              </a:ext>
            </a:extLst>
          </p:cNvPr>
          <p:cNvSpPr txBox="1"/>
          <p:nvPr/>
        </p:nvSpPr>
        <p:spPr>
          <a:xfrm>
            <a:off x="2043113" y="6499451"/>
            <a:ext cx="1207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Data </a:t>
            </a:r>
            <a:r>
              <a:rPr lang="de-DE" sz="1400" b="1" dirty="0" err="1"/>
              <a:t>provider</a:t>
            </a:r>
            <a:endParaRPr lang="de-DE" sz="1400" b="1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79264EAB-55B3-4945-86EF-07D8D9496CFE}"/>
              </a:ext>
            </a:extLst>
          </p:cNvPr>
          <p:cNvSpPr txBox="1"/>
          <p:nvPr/>
        </p:nvSpPr>
        <p:spPr>
          <a:xfrm>
            <a:off x="2206476" y="4680176"/>
            <a:ext cx="805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err="1"/>
              <a:t>Pubmed</a:t>
            </a:r>
            <a:endParaRPr lang="de-DE" sz="1400" b="1" dirty="0"/>
          </a:p>
        </p:txBody>
      </p:sp>
      <p:sp>
        <p:nvSpPr>
          <p:cNvPr id="23" name="Flussdiagramm: Magnetplattenspeicher 22">
            <a:extLst>
              <a:ext uri="{FF2B5EF4-FFF2-40B4-BE49-F238E27FC236}">
                <a16:creationId xmlns:a16="http://schemas.microsoft.com/office/drawing/2014/main" id="{15401D16-2101-4FC3-B3EF-BE6DEA14772C}"/>
              </a:ext>
            </a:extLst>
          </p:cNvPr>
          <p:cNvSpPr/>
          <p:nvPr/>
        </p:nvSpPr>
        <p:spPr>
          <a:xfrm>
            <a:off x="3960857" y="5843353"/>
            <a:ext cx="417721" cy="32709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A5280DB4-78BD-4877-B298-A443E4108E65}"/>
              </a:ext>
            </a:extLst>
          </p:cNvPr>
          <p:cNvSpPr/>
          <p:nvPr/>
        </p:nvSpPr>
        <p:spPr>
          <a:xfrm>
            <a:off x="3829989" y="5190369"/>
            <a:ext cx="1086076" cy="1012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9E27BD4-AB7B-4D6D-A1BB-681B2434C0BC}"/>
              </a:ext>
            </a:extLst>
          </p:cNvPr>
          <p:cNvSpPr txBox="1"/>
          <p:nvPr/>
        </p:nvSpPr>
        <p:spPr>
          <a:xfrm>
            <a:off x="3835315" y="5302520"/>
            <a:ext cx="1333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Metadata</a:t>
            </a:r>
            <a:r>
              <a:rPr lang="de-DE" sz="1400" dirty="0"/>
              <a:t>/</a:t>
            </a:r>
            <a:br>
              <a:rPr lang="de-DE" sz="1400" dirty="0"/>
            </a:br>
            <a:r>
              <a:rPr lang="de-DE" sz="1400" dirty="0" err="1"/>
              <a:t>resources</a:t>
            </a:r>
            <a:endParaRPr lang="de-DE" sz="1400" dirty="0"/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0966328D-B746-4000-B0A1-336112CB407C}"/>
              </a:ext>
            </a:extLst>
          </p:cNvPr>
          <p:cNvSpPr/>
          <p:nvPr/>
        </p:nvSpPr>
        <p:spPr>
          <a:xfrm>
            <a:off x="3697764" y="4533899"/>
            <a:ext cx="1320718" cy="194412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72606C8C-584D-41FE-B92C-352AE1585309}"/>
              </a:ext>
            </a:extLst>
          </p:cNvPr>
          <p:cNvSpPr txBox="1"/>
          <p:nvPr/>
        </p:nvSpPr>
        <p:spPr>
          <a:xfrm>
            <a:off x="3786188" y="6508976"/>
            <a:ext cx="1207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Data </a:t>
            </a:r>
            <a:r>
              <a:rPr lang="de-DE" sz="1400" b="1" dirty="0" err="1"/>
              <a:t>provider</a:t>
            </a:r>
            <a:endParaRPr lang="de-DE" sz="1400" b="1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E8C619C-21DF-4065-865D-B289DA315F61}"/>
              </a:ext>
            </a:extLst>
          </p:cNvPr>
          <p:cNvSpPr txBox="1"/>
          <p:nvPr/>
        </p:nvSpPr>
        <p:spPr>
          <a:xfrm>
            <a:off x="3911737" y="4689701"/>
            <a:ext cx="8354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ZENODO</a:t>
            </a:r>
          </a:p>
        </p:txBody>
      </p:sp>
      <p:sp>
        <p:nvSpPr>
          <p:cNvPr id="29" name="Flussdiagramm: Magnetplattenspeicher 28">
            <a:extLst>
              <a:ext uri="{FF2B5EF4-FFF2-40B4-BE49-F238E27FC236}">
                <a16:creationId xmlns:a16="http://schemas.microsoft.com/office/drawing/2014/main" id="{CC959FD4-DBFA-4CBA-9F28-941AA2992685}"/>
              </a:ext>
            </a:extLst>
          </p:cNvPr>
          <p:cNvSpPr/>
          <p:nvPr/>
        </p:nvSpPr>
        <p:spPr>
          <a:xfrm>
            <a:off x="5713457" y="5843353"/>
            <a:ext cx="417721" cy="32709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D344A12A-99F0-4F47-AB9D-49D8649D7DE1}"/>
              </a:ext>
            </a:extLst>
          </p:cNvPr>
          <p:cNvSpPr/>
          <p:nvPr/>
        </p:nvSpPr>
        <p:spPr>
          <a:xfrm>
            <a:off x="5582589" y="5190369"/>
            <a:ext cx="1086076" cy="1012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2B64DAA1-7B59-4481-8810-E78CF37E5291}"/>
              </a:ext>
            </a:extLst>
          </p:cNvPr>
          <p:cNvSpPr txBox="1"/>
          <p:nvPr/>
        </p:nvSpPr>
        <p:spPr>
          <a:xfrm>
            <a:off x="5587915" y="5302520"/>
            <a:ext cx="1333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Metadata</a:t>
            </a:r>
            <a:r>
              <a:rPr lang="de-DE" sz="1400" dirty="0"/>
              <a:t>/</a:t>
            </a:r>
            <a:br>
              <a:rPr lang="de-DE" sz="1400" dirty="0"/>
            </a:br>
            <a:r>
              <a:rPr lang="de-DE" sz="1400" dirty="0" err="1"/>
              <a:t>resources</a:t>
            </a:r>
            <a:endParaRPr lang="de-DE" sz="1400" dirty="0"/>
          </a:p>
        </p:txBody>
      </p: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FCD53749-A250-41F5-B608-D2A7291FFFE0}"/>
              </a:ext>
            </a:extLst>
          </p:cNvPr>
          <p:cNvSpPr/>
          <p:nvPr/>
        </p:nvSpPr>
        <p:spPr>
          <a:xfrm>
            <a:off x="5450364" y="4533899"/>
            <a:ext cx="1320718" cy="194412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3EAFB32E-31CC-4B5A-B4E1-9959150D7F76}"/>
              </a:ext>
            </a:extLst>
          </p:cNvPr>
          <p:cNvSpPr txBox="1"/>
          <p:nvPr/>
        </p:nvSpPr>
        <p:spPr>
          <a:xfrm>
            <a:off x="5538788" y="6508976"/>
            <a:ext cx="1207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Data </a:t>
            </a:r>
            <a:r>
              <a:rPr lang="de-DE" sz="1400" b="1" dirty="0" err="1"/>
              <a:t>provider</a:t>
            </a:r>
            <a:endParaRPr lang="de-DE" sz="1400" b="1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B27E940-8662-4920-AA73-497A1E84A654}"/>
              </a:ext>
            </a:extLst>
          </p:cNvPr>
          <p:cNvSpPr txBox="1"/>
          <p:nvPr/>
        </p:nvSpPr>
        <p:spPr>
          <a:xfrm>
            <a:off x="5684275" y="4689701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err="1"/>
              <a:t>BioLINCC</a:t>
            </a:r>
            <a:endParaRPr lang="de-DE" sz="1400" b="1" dirty="0"/>
          </a:p>
        </p:txBody>
      </p:sp>
      <p:sp>
        <p:nvSpPr>
          <p:cNvPr id="35" name="Flussdiagramm: Magnetplattenspeicher 34">
            <a:extLst>
              <a:ext uri="{FF2B5EF4-FFF2-40B4-BE49-F238E27FC236}">
                <a16:creationId xmlns:a16="http://schemas.microsoft.com/office/drawing/2014/main" id="{A66CFBE9-D4B2-4EC9-BD30-16BD0D5805B2}"/>
              </a:ext>
            </a:extLst>
          </p:cNvPr>
          <p:cNvSpPr/>
          <p:nvPr/>
        </p:nvSpPr>
        <p:spPr>
          <a:xfrm>
            <a:off x="7856582" y="5843353"/>
            <a:ext cx="417721" cy="32709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36" name="Rechteck: abgerundete Ecken 35">
            <a:extLst>
              <a:ext uri="{FF2B5EF4-FFF2-40B4-BE49-F238E27FC236}">
                <a16:creationId xmlns:a16="http://schemas.microsoft.com/office/drawing/2014/main" id="{E924B765-3ECE-4286-B44E-B5C1FA773867}"/>
              </a:ext>
            </a:extLst>
          </p:cNvPr>
          <p:cNvSpPr/>
          <p:nvPr/>
        </p:nvSpPr>
        <p:spPr>
          <a:xfrm>
            <a:off x="7725714" y="5190369"/>
            <a:ext cx="1086076" cy="1012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6288E89F-D95F-4247-8001-9E6C0A06894B}"/>
              </a:ext>
            </a:extLst>
          </p:cNvPr>
          <p:cNvSpPr txBox="1"/>
          <p:nvPr/>
        </p:nvSpPr>
        <p:spPr>
          <a:xfrm>
            <a:off x="7731040" y="5302520"/>
            <a:ext cx="1333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Metadata</a:t>
            </a:r>
            <a:r>
              <a:rPr lang="de-DE" sz="1400" dirty="0"/>
              <a:t>/</a:t>
            </a:r>
            <a:br>
              <a:rPr lang="de-DE" sz="1400" dirty="0"/>
            </a:br>
            <a:r>
              <a:rPr lang="de-DE" sz="1400" dirty="0" err="1"/>
              <a:t>resources</a:t>
            </a:r>
            <a:endParaRPr lang="de-DE" sz="1400" dirty="0"/>
          </a:p>
        </p:txBody>
      </p:sp>
      <p:sp>
        <p:nvSpPr>
          <p:cNvPr id="38" name="Rechteck: abgerundete Ecken 37">
            <a:extLst>
              <a:ext uri="{FF2B5EF4-FFF2-40B4-BE49-F238E27FC236}">
                <a16:creationId xmlns:a16="http://schemas.microsoft.com/office/drawing/2014/main" id="{08FC8E78-6ED6-4CFA-871C-5ABBFA130565}"/>
              </a:ext>
            </a:extLst>
          </p:cNvPr>
          <p:cNvSpPr/>
          <p:nvPr/>
        </p:nvSpPr>
        <p:spPr>
          <a:xfrm>
            <a:off x="7593489" y="4533897"/>
            <a:ext cx="1320718" cy="194412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E4817D16-D774-46D6-8697-36BF51C405D9}"/>
              </a:ext>
            </a:extLst>
          </p:cNvPr>
          <p:cNvSpPr txBox="1"/>
          <p:nvPr/>
        </p:nvSpPr>
        <p:spPr>
          <a:xfrm>
            <a:off x="7681913" y="6508976"/>
            <a:ext cx="1207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Data </a:t>
            </a:r>
            <a:r>
              <a:rPr lang="de-DE" sz="1400" b="1" dirty="0" err="1"/>
              <a:t>provider</a:t>
            </a:r>
            <a:endParaRPr lang="de-DE" sz="1400" b="1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3826E37-4D53-40E0-9EDC-02A9881E6C78}"/>
              </a:ext>
            </a:extLst>
          </p:cNvPr>
          <p:cNvSpPr txBox="1"/>
          <p:nvPr/>
        </p:nvSpPr>
        <p:spPr>
          <a:xfrm>
            <a:off x="7739063" y="4689701"/>
            <a:ext cx="831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WWARN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7FB0D9A-18B9-47E0-A5A4-761ECE9D1691}"/>
              </a:ext>
            </a:extLst>
          </p:cNvPr>
          <p:cNvSpPr txBox="1"/>
          <p:nvPr/>
        </p:nvSpPr>
        <p:spPr>
          <a:xfrm>
            <a:off x="6921856" y="5424253"/>
            <a:ext cx="56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…….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6F61C7D5-D942-445B-ACC8-B2DFD73FA14D}"/>
              </a:ext>
            </a:extLst>
          </p:cNvPr>
          <p:cNvSpPr txBox="1"/>
          <p:nvPr/>
        </p:nvSpPr>
        <p:spPr>
          <a:xfrm>
            <a:off x="3477632" y="1489712"/>
            <a:ext cx="1774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/>
              <a:t>Metadata</a:t>
            </a:r>
            <a:endParaRPr lang="de-DE" sz="1600" b="1" dirty="0"/>
          </a:p>
          <a:p>
            <a:pPr algn="ctr"/>
            <a:r>
              <a:rPr lang="de-DE" sz="1600" b="1" dirty="0"/>
              <a:t>Repository (MDR)</a:t>
            </a:r>
            <a:endParaRPr lang="de-DE" sz="1600" dirty="0"/>
          </a:p>
        </p:txBody>
      </p:sp>
      <p:sp>
        <p:nvSpPr>
          <p:cNvPr id="42" name="Flussdiagramm: Magnetplattenspeicher 41">
            <a:extLst>
              <a:ext uri="{FF2B5EF4-FFF2-40B4-BE49-F238E27FC236}">
                <a16:creationId xmlns:a16="http://schemas.microsoft.com/office/drawing/2014/main" id="{96E4C2B6-2EBC-479C-91D8-B6AF72358EE5}"/>
              </a:ext>
            </a:extLst>
          </p:cNvPr>
          <p:cNvSpPr/>
          <p:nvPr/>
        </p:nvSpPr>
        <p:spPr>
          <a:xfrm>
            <a:off x="3909849" y="3033650"/>
            <a:ext cx="527020" cy="280531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Rechteck: abgerundete Ecken 42">
            <a:extLst>
              <a:ext uri="{FF2B5EF4-FFF2-40B4-BE49-F238E27FC236}">
                <a16:creationId xmlns:a16="http://schemas.microsoft.com/office/drawing/2014/main" id="{016320B6-CD2D-469A-AB8C-FBD13B8BDF62}"/>
              </a:ext>
            </a:extLst>
          </p:cNvPr>
          <p:cNvSpPr/>
          <p:nvPr/>
        </p:nvSpPr>
        <p:spPr>
          <a:xfrm>
            <a:off x="3699057" y="2043112"/>
            <a:ext cx="1370252" cy="1500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78E53C3A-E3E9-479F-A9BC-F8A44B9F797B}"/>
              </a:ext>
            </a:extLst>
          </p:cNvPr>
          <p:cNvSpPr txBox="1"/>
          <p:nvPr/>
        </p:nvSpPr>
        <p:spPr>
          <a:xfrm>
            <a:off x="3631088" y="1192780"/>
            <a:ext cx="1864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Service </a:t>
            </a:r>
            <a:r>
              <a:rPr lang="de-DE" sz="1400" b="1" dirty="0" err="1"/>
              <a:t>provider</a:t>
            </a:r>
            <a:endParaRPr lang="de-DE" sz="1400" b="1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89A5A8AA-BCDF-41FC-8970-6C66556C6802}"/>
              </a:ext>
            </a:extLst>
          </p:cNvPr>
          <p:cNvSpPr txBox="1"/>
          <p:nvPr/>
        </p:nvSpPr>
        <p:spPr>
          <a:xfrm>
            <a:off x="3806447" y="2402722"/>
            <a:ext cx="783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Metadata</a:t>
            </a:r>
            <a:r>
              <a:rPr lang="de-DE" dirty="0"/>
              <a:t> 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DFF60D84-CC57-4CEB-8D0C-81FA99387F2B}"/>
              </a:ext>
            </a:extLst>
          </p:cNvPr>
          <p:cNvSpPr txBox="1"/>
          <p:nvPr/>
        </p:nvSpPr>
        <p:spPr>
          <a:xfrm rot="16200000">
            <a:off x="4248721" y="2591870"/>
            <a:ext cx="130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Harvester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A1285497-507B-45BA-B65B-21B2D4267C65}"/>
              </a:ext>
            </a:extLst>
          </p:cNvPr>
          <p:cNvSpPr/>
          <p:nvPr/>
        </p:nvSpPr>
        <p:spPr>
          <a:xfrm>
            <a:off x="3502969" y="1571638"/>
            <a:ext cx="1666288" cy="21621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EB4A89F3-DFF9-47DB-AAA5-B35F9A1A45CC}"/>
              </a:ext>
            </a:extLst>
          </p:cNvPr>
          <p:cNvCxnSpPr>
            <a:cxnSpLocks/>
          </p:cNvCxnSpPr>
          <p:nvPr/>
        </p:nvCxnSpPr>
        <p:spPr>
          <a:xfrm flipV="1">
            <a:off x="924708" y="3428998"/>
            <a:ext cx="2326108" cy="885828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1604B909-C652-4038-B5FB-8DAF70279074}"/>
              </a:ext>
            </a:extLst>
          </p:cNvPr>
          <p:cNvCxnSpPr>
            <a:cxnSpLocks/>
          </p:cNvCxnSpPr>
          <p:nvPr/>
        </p:nvCxnSpPr>
        <p:spPr>
          <a:xfrm flipH="1">
            <a:off x="683568" y="3314181"/>
            <a:ext cx="2493020" cy="933969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10F7246F-97EF-4D39-83BD-8BB543AF23D0}"/>
              </a:ext>
            </a:extLst>
          </p:cNvPr>
          <p:cNvCxnSpPr>
            <a:cxnSpLocks/>
          </p:cNvCxnSpPr>
          <p:nvPr/>
        </p:nvCxnSpPr>
        <p:spPr>
          <a:xfrm flipV="1">
            <a:off x="2496736" y="3731705"/>
            <a:ext cx="982317" cy="600734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mit Pfeil 56">
            <a:extLst>
              <a:ext uri="{FF2B5EF4-FFF2-40B4-BE49-F238E27FC236}">
                <a16:creationId xmlns:a16="http://schemas.microsoft.com/office/drawing/2014/main" id="{E4A02258-BFEB-4BA7-87EA-75702C2BF4B8}"/>
              </a:ext>
            </a:extLst>
          </p:cNvPr>
          <p:cNvCxnSpPr>
            <a:cxnSpLocks/>
          </p:cNvCxnSpPr>
          <p:nvPr/>
        </p:nvCxnSpPr>
        <p:spPr>
          <a:xfrm flipH="1">
            <a:off x="2688268" y="3869162"/>
            <a:ext cx="814701" cy="518469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62A79FC8-E542-4C35-BAA6-A1957B712DF1}"/>
              </a:ext>
            </a:extLst>
          </p:cNvPr>
          <p:cNvCxnSpPr>
            <a:cxnSpLocks/>
          </p:cNvCxnSpPr>
          <p:nvPr/>
        </p:nvCxnSpPr>
        <p:spPr>
          <a:xfrm flipV="1">
            <a:off x="4330953" y="3845952"/>
            <a:ext cx="0" cy="465969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693E8C21-4706-4487-9C09-FC2C2588E71E}"/>
              </a:ext>
            </a:extLst>
          </p:cNvPr>
          <p:cNvCxnSpPr>
            <a:cxnSpLocks/>
          </p:cNvCxnSpPr>
          <p:nvPr/>
        </p:nvCxnSpPr>
        <p:spPr>
          <a:xfrm>
            <a:off x="4451193" y="3845952"/>
            <a:ext cx="0" cy="510956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mit Pfeil 71">
            <a:extLst>
              <a:ext uri="{FF2B5EF4-FFF2-40B4-BE49-F238E27FC236}">
                <a16:creationId xmlns:a16="http://schemas.microsoft.com/office/drawing/2014/main" id="{E59118EF-0870-4538-9215-1BE9CC9C3361}"/>
              </a:ext>
            </a:extLst>
          </p:cNvPr>
          <p:cNvCxnSpPr>
            <a:cxnSpLocks/>
          </p:cNvCxnSpPr>
          <p:nvPr/>
        </p:nvCxnSpPr>
        <p:spPr>
          <a:xfrm>
            <a:off x="5279178" y="3731705"/>
            <a:ext cx="969222" cy="757370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>
            <a:extLst>
              <a:ext uri="{FF2B5EF4-FFF2-40B4-BE49-F238E27FC236}">
                <a16:creationId xmlns:a16="http://schemas.microsoft.com/office/drawing/2014/main" id="{14E6D361-C180-4606-972A-10536A4CCF7A}"/>
              </a:ext>
            </a:extLst>
          </p:cNvPr>
          <p:cNvCxnSpPr>
            <a:cxnSpLocks/>
          </p:cNvCxnSpPr>
          <p:nvPr/>
        </p:nvCxnSpPr>
        <p:spPr>
          <a:xfrm flipH="1" flipV="1">
            <a:off x="5182854" y="3826979"/>
            <a:ext cx="808371" cy="639101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mit Pfeil 85">
            <a:extLst>
              <a:ext uri="{FF2B5EF4-FFF2-40B4-BE49-F238E27FC236}">
                <a16:creationId xmlns:a16="http://schemas.microsoft.com/office/drawing/2014/main" id="{293E08EC-73A8-477E-8140-7BF96E591C91}"/>
              </a:ext>
            </a:extLst>
          </p:cNvPr>
          <p:cNvCxnSpPr>
            <a:cxnSpLocks/>
          </p:cNvCxnSpPr>
          <p:nvPr/>
        </p:nvCxnSpPr>
        <p:spPr>
          <a:xfrm>
            <a:off x="5448905" y="3221544"/>
            <a:ext cx="2991778" cy="1152343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mit Pfeil 86">
            <a:extLst>
              <a:ext uri="{FF2B5EF4-FFF2-40B4-BE49-F238E27FC236}">
                <a16:creationId xmlns:a16="http://schemas.microsoft.com/office/drawing/2014/main" id="{283BCC81-E84E-48B2-8665-6C34C9E547A3}"/>
              </a:ext>
            </a:extLst>
          </p:cNvPr>
          <p:cNvCxnSpPr>
            <a:cxnSpLocks/>
          </p:cNvCxnSpPr>
          <p:nvPr/>
        </p:nvCxnSpPr>
        <p:spPr>
          <a:xfrm flipH="1" flipV="1">
            <a:off x="5388646" y="3352107"/>
            <a:ext cx="2908958" cy="1056151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feld 100">
            <a:extLst>
              <a:ext uri="{FF2B5EF4-FFF2-40B4-BE49-F238E27FC236}">
                <a16:creationId xmlns:a16="http://schemas.microsoft.com/office/drawing/2014/main" id="{E91EFDA3-3A77-4858-B20C-6EE282AC9FA7}"/>
              </a:ext>
            </a:extLst>
          </p:cNvPr>
          <p:cNvSpPr txBox="1"/>
          <p:nvPr/>
        </p:nvSpPr>
        <p:spPr>
          <a:xfrm rot="20409563">
            <a:off x="1356504" y="3511692"/>
            <a:ext cx="742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request</a:t>
            </a:r>
            <a:endParaRPr lang="de-DE" sz="1400" dirty="0"/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808288E5-1D3E-4F0D-A259-5B9C30537CBF}"/>
              </a:ext>
            </a:extLst>
          </p:cNvPr>
          <p:cNvSpPr txBox="1"/>
          <p:nvPr/>
        </p:nvSpPr>
        <p:spPr>
          <a:xfrm rot="20409563">
            <a:off x="1524805" y="3911742"/>
            <a:ext cx="711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receive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025050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987675" y="260648"/>
            <a:ext cx="58181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dirty="0" err="1"/>
              <a:t>Approaches</a:t>
            </a:r>
            <a:r>
              <a:rPr lang="fr-FR" altLang="de-DE" sz="2400" dirty="0"/>
              <a:t> to </a:t>
            </a:r>
            <a:r>
              <a:rPr lang="fr-FR" altLang="de-DE" sz="2400" dirty="0" err="1"/>
              <a:t>acquire</a:t>
            </a:r>
            <a:r>
              <a:rPr lang="fr-FR" altLang="de-DE" sz="2400" dirty="0"/>
              <a:t> </a:t>
            </a:r>
            <a:r>
              <a:rPr lang="fr-FR" altLang="de-DE" sz="2400" dirty="0" err="1"/>
              <a:t>metadata</a:t>
            </a:r>
            <a:r>
              <a:rPr lang="fr-FR" altLang="de-DE" sz="2400" dirty="0"/>
              <a:t> (data)</a:t>
            </a:r>
          </a:p>
        </p:txBody>
      </p:sp>
      <p:pic>
        <p:nvPicPr>
          <p:cNvPr id="20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A80DC61-0B27-4287-9093-6A5A34B3D7BF}"/>
              </a:ext>
            </a:extLst>
          </p:cNvPr>
          <p:cNvSpPr txBox="1"/>
          <p:nvPr/>
        </p:nvSpPr>
        <p:spPr>
          <a:xfrm>
            <a:off x="683568" y="1916482"/>
            <a:ext cx="558216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Data </a:t>
            </a:r>
            <a:r>
              <a:rPr lang="de-DE" sz="2400" dirty="0" err="1"/>
              <a:t>import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full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base</a:t>
            </a:r>
            <a:r>
              <a:rPr lang="de-DE" sz="2400" dirty="0"/>
              <a:t> &amp; </a:t>
            </a:r>
            <a:r>
              <a:rPr lang="de-DE" sz="2400" dirty="0" err="1"/>
              <a:t>metadata</a:t>
            </a:r>
            <a:br>
              <a:rPr lang="de-DE" sz="2400" dirty="0"/>
            </a:b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Harvesting</a:t>
            </a:r>
            <a:r>
              <a:rPr lang="de-DE" sz="2400" dirty="0"/>
              <a:t> </a:t>
            </a:r>
            <a:r>
              <a:rPr lang="de-DE" sz="2400" dirty="0" err="1"/>
              <a:t>metadata</a:t>
            </a:r>
            <a:r>
              <a:rPr lang="de-DE" sz="2400" dirty="0"/>
              <a:t> via OAI-PMH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Crawling</a:t>
            </a:r>
            <a:r>
              <a:rPr lang="de-DE" sz="2400" dirty="0"/>
              <a:t> </a:t>
            </a:r>
            <a:r>
              <a:rPr lang="de-DE" sz="2400" dirty="0" err="1"/>
              <a:t>webpages</a:t>
            </a:r>
            <a:br>
              <a:rPr lang="de-DE" sz="2400" dirty="0"/>
            </a:b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728567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95288" y="1341438"/>
            <a:ext cx="8410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2987675" y="260648"/>
            <a:ext cx="58181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b="1" dirty="0" err="1"/>
              <a:t>eXtreme</a:t>
            </a:r>
            <a:r>
              <a:rPr lang="fr-FR" altLang="de-DE" sz="2400" b="1" dirty="0"/>
              <a:t> </a:t>
            </a:r>
            <a:r>
              <a:rPr lang="fr-FR" altLang="de-DE" sz="2400" b="1" dirty="0" err="1"/>
              <a:t>dataCloud</a:t>
            </a:r>
            <a:r>
              <a:rPr lang="fr-FR" altLang="de-DE" sz="2400" b="1" dirty="0"/>
              <a:t> (XDC): ECRIN use case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de-DE" sz="2400" dirty="0" err="1"/>
              <a:t>Harvesting</a:t>
            </a:r>
            <a:r>
              <a:rPr lang="fr-FR" altLang="de-DE" sz="2400" dirty="0"/>
              <a:t> </a:t>
            </a:r>
            <a:r>
              <a:rPr lang="fr-FR" altLang="de-DE" sz="2400" dirty="0" err="1"/>
              <a:t>metadata</a:t>
            </a:r>
            <a:r>
              <a:rPr lang="fr-FR" altLang="de-DE" sz="2400" dirty="0"/>
              <a:t> </a:t>
            </a:r>
            <a:r>
              <a:rPr lang="fr-FR" altLang="de-DE" sz="2400" dirty="0" err="1"/>
              <a:t>with</a:t>
            </a:r>
            <a:r>
              <a:rPr lang="fr-FR" altLang="de-DE" sz="2400" dirty="0"/>
              <a:t> OAI-PMH</a:t>
            </a:r>
          </a:p>
        </p:txBody>
      </p:sp>
      <p:pic>
        <p:nvPicPr>
          <p:cNvPr id="20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991028" cy="6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A2D8662-0480-44F9-A808-8C8D6B708106}"/>
              </a:ext>
            </a:extLst>
          </p:cNvPr>
          <p:cNvSpPr txBox="1"/>
          <p:nvPr/>
        </p:nvSpPr>
        <p:spPr>
          <a:xfrm>
            <a:off x="6057653" y="4966725"/>
            <a:ext cx="2077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Data Sources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Pubmed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Edinb</a:t>
            </a:r>
            <a:r>
              <a:rPr lang="de-DE" dirty="0"/>
              <a:t>. </a:t>
            </a:r>
            <a:r>
              <a:rPr lang="de-DE" dirty="0" err="1"/>
              <a:t>DataShare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etc.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1E6E5C8-11D3-4628-9505-3CBEEBB05A59}"/>
              </a:ext>
            </a:extLst>
          </p:cNvPr>
          <p:cNvSpPr txBox="1"/>
          <p:nvPr/>
        </p:nvSpPr>
        <p:spPr>
          <a:xfrm>
            <a:off x="1034512" y="1906073"/>
            <a:ext cx="2601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Metadata</a:t>
            </a:r>
            <a:endParaRPr lang="de-DE" b="1" dirty="0"/>
          </a:p>
          <a:p>
            <a:r>
              <a:rPr lang="de-DE" b="1" dirty="0"/>
              <a:t>Repository </a:t>
            </a:r>
            <a:r>
              <a:rPr lang="de-DE" dirty="0"/>
              <a:t>(MDR)</a:t>
            </a:r>
          </a:p>
        </p:txBody>
      </p:sp>
      <p:sp>
        <p:nvSpPr>
          <p:cNvPr id="4" name="Flussdiagramm: Magnetplattenspeicher 3">
            <a:extLst>
              <a:ext uri="{FF2B5EF4-FFF2-40B4-BE49-F238E27FC236}">
                <a16:creationId xmlns:a16="http://schemas.microsoft.com/office/drawing/2014/main" id="{021F34BF-BE2B-4510-86A8-78ECE4CAA8C3}"/>
              </a:ext>
            </a:extLst>
          </p:cNvPr>
          <p:cNvSpPr/>
          <p:nvPr/>
        </p:nvSpPr>
        <p:spPr>
          <a:xfrm>
            <a:off x="1138074" y="3659057"/>
            <a:ext cx="772732" cy="51193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lussdiagramm: Magnetplattenspeicher 8">
            <a:extLst>
              <a:ext uri="{FF2B5EF4-FFF2-40B4-BE49-F238E27FC236}">
                <a16:creationId xmlns:a16="http://schemas.microsoft.com/office/drawing/2014/main" id="{44176B66-BC4B-4958-B3B8-33F6D88B4268}"/>
              </a:ext>
            </a:extLst>
          </p:cNvPr>
          <p:cNvSpPr/>
          <p:nvPr/>
        </p:nvSpPr>
        <p:spPr>
          <a:xfrm>
            <a:off x="6118140" y="3551759"/>
            <a:ext cx="772732" cy="51193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7CBA0FDD-C471-4DDD-84FC-6228227AEACF}"/>
              </a:ext>
            </a:extLst>
          </p:cNvPr>
          <p:cNvSpPr/>
          <p:nvPr/>
        </p:nvSpPr>
        <p:spPr>
          <a:xfrm>
            <a:off x="927281" y="3181083"/>
            <a:ext cx="2009105" cy="15841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D76BC38-4C75-4BC0-8E90-79864917F1E3}"/>
              </a:ext>
            </a:extLst>
          </p:cNvPr>
          <p:cNvSpPr/>
          <p:nvPr/>
        </p:nvSpPr>
        <p:spPr>
          <a:xfrm>
            <a:off x="5935013" y="3037266"/>
            <a:ext cx="2009105" cy="15841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1EA9ABD0-C122-4F07-9444-44CB42BE42DA}"/>
              </a:ext>
            </a:extLst>
          </p:cNvPr>
          <p:cNvCxnSpPr>
            <a:cxnSpLocks/>
          </p:cNvCxnSpPr>
          <p:nvPr/>
        </p:nvCxnSpPr>
        <p:spPr>
          <a:xfrm flipV="1">
            <a:off x="3245476" y="3406598"/>
            <a:ext cx="2374274" cy="22402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6D1D67E6-8D19-44B4-8DEC-32B5115180DB}"/>
              </a:ext>
            </a:extLst>
          </p:cNvPr>
          <p:cNvCxnSpPr>
            <a:cxnSpLocks/>
          </p:cNvCxnSpPr>
          <p:nvPr/>
        </p:nvCxnSpPr>
        <p:spPr>
          <a:xfrm flipH="1">
            <a:off x="3176588" y="4067847"/>
            <a:ext cx="2443162" cy="34077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925C907F-7940-470C-BE75-28DADE7866EF}"/>
              </a:ext>
            </a:extLst>
          </p:cNvPr>
          <p:cNvSpPr txBox="1"/>
          <p:nvPr/>
        </p:nvSpPr>
        <p:spPr>
          <a:xfrm>
            <a:off x="3588376" y="3037266"/>
            <a:ext cx="1530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Request (http)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BA666F5-F3C3-4260-A0CC-495CEE87C1DC}"/>
              </a:ext>
            </a:extLst>
          </p:cNvPr>
          <p:cNvSpPr txBox="1"/>
          <p:nvPr/>
        </p:nvSpPr>
        <p:spPr>
          <a:xfrm>
            <a:off x="3531226" y="4161216"/>
            <a:ext cx="1704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Metadata</a:t>
            </a:r>
            <a:r>
              <a:rPr lang="de-DE" dirty="0"/>
              <a:t> (XML)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960B53A-1CC7-4E20-9344-B606F5243021}"/>
              </a:ext>
            </a:extLst>
          </p:cNvPr>
          <p:cNvSpPr txBox="1"/>
          <p:nvPr/>
        </p:nvSpPr>
        <p:spPr>
          <a:xfrm>
            <a:off x="5949865" y="3082861"/>
            <a:ext cx="2467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Metadata</a:t>
            </a:r>
            <a:r>
              <a:rPr lang="de-DE" dirty="0"/>
              <a:t>/</a:t>
            </a:r>
            <a:r>
              <a:rPr lang="de-DE" dirty="0" err="1"/>
              <a:t>resources</a:t>
            </a:r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D114CE8-EA34-4C5D-A6A8-FAED8FB4BB5E}"/>
              </a:ext>
            </a:extLst>
          </p:cNvPr>
          <p:cNvSpPr txBox="1"/>
          <p:nvPr/>
        </p:nvSpPr>
        <p:spPr>
          <a:xfrm>
            <a:off x="6042984" y="4121063"/>
            <a:ext cx="1497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Data </a:t>
            </a:r>
            <a:r>
              <a:rPr lang="de-DE" b="1" dirty="0" err="1"/>
              <a:t>provider</a:t>
            </a:r>
            <a:endParaRPr lang="de-DE" b="1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E8DE2250-782B-4533-8928-FF4639853F93}"/>
              </a:ext>
            </a:extLst>
          </p:cNvPr>
          <p:cNvSpPr txBox="1"/>
          <p:nvPr/>
        </p:nvSpPr>
        <p:spPr>
          <a:xfrm>
            <a:off x="1034672" y="4273463"/>
            <a:ext cx="1733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Service </a:t>
            </a:r>
            <a:r>
              <a:rPr lang="de-DE" b="1" dirty="0" err="1"/>
              <a:t>provider</a:t>
            </a:r>
            <a:endParaRPr lang="de-DE" b="1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D09B37EE-8770-4646-8AC6-A4DD668F139D}"/>
              </a:ext>
            </a:extLst>
          </p:cNvPr>
          <p:cNvSpPr txBox="1"/>
          <p:nvPr/>
        </p:nvSpPr>
        <p:spPr>
          <a:xfrm>
            <a:off x="1034672" y="323526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Metadata</a:t>
            </a:r>
            <a:r>
              <a:rPr lang="de-DE" dirty="0"/>
              <a:t> 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0EC0448B-EEB6-4825-8EC1-59BA2BC1D9EB}"/>
              </a:ext>
            </a:extLst>
          </p:cNvPr>
          <p:cNvSpPr txBox="1"/>
          <p:nvPr/>
        </p:nvSpPr>
        <p:spPr>
          <a:xfrm rot="16200000">
            <a:off x="1640911" y="3569923"/>
            <a:ext cx="1096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Harvester</a:t>
            </a:r>
          </a:p>
        </p:txBody>
      </p:sp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F4CAB4C2-8B73-40A4-B65D-7194C4B754C6}"/>
              </a:ext>
            </a:extLst>
          </p:cNvPr>
          <p:cNvSpPr/>
          <p:nvPr/>
        </p:nvSpPr>
        <p:spPr>
          <a:xfrm>
            <a:off x="683568" y="1615858"/>
            <a:ext cx="2443162" cy="39456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C355D88A-1E32-4633-892F-BDDD772E4A0D}"/>
              </a:ext>
            </a:extLst>
          </p:cNvPr>
          <p:cNvSpPr/>
          <p:nvPr/>
        </p:nvSpPr>
        <p:spPr>
          <a:xfrm>
            <a:off x="5783738" y="2532344"/>
            <a:ext cx="2443162" cy="39456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414BBC0-F8BF-4C41-A9AA-9AED2BD8AC20}"/>
              </a:ext>
            </a:extLst>
          </p:cNvPr>
          <p:cNvSpPr txBox="1"/>
          <p:nvPr/>
        </p:nvSpPr>
        <p:spPr>
          <a:xfrm>
            <a:off x="3832965" y="3582444"/>
            <a:ext cx="1079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OAI-PMH</a:t>
            </a:r>
          </a:p>
        </p:txBody>
      </p:sp>
    </p:spTree>
    <p:extLst>
      <p:ext uri="{BB962C8B-B14F-4D97-AF65-F5344CB8AC3E}">
        <p14:creationId xmlns:p14="http://schemas.microsoft.com/office/powerpoint/2010/main" val="3657857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1028</Words>
  <Application>Microsoft Office PowerPoint</Application>
  <PresentationFormat>Bildschirmpräsentation (4:3)</PresentationFormat>
  <Paragraphs>309</Paragraphs>
  <Slides>17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Canham</dc:creator>
  <cp:lastModifiedBy>Christian Ohmann</cp:lastModifiedBy>
  <cp:revision>25</cp:revision>
  <dcterms:created xsi:type="dcterms:W3CDTF">2018-01-15T12:18:49Z</dcterms:created>
  <dcterms:modified xsi:type="dcterms:W3CDTF">2019-01-16T14:14:37Z</dcterms:modified>
</cp:coreProperties>
</file>